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505.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502.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242.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slides/slide387.xml" ContentType="application/vnd.openxmlformats-officedocument.presentationml.slide+xml"/>
  <Override PartName="/ppt/slideLayouts/slideLayout1.xml" ContentType="application/vnd.openxmlformats-officedocument.presentationml.slideLayout+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88.xml" ContentType="application/vnd.openxmlformats-officedocument.presentationml.slide+xml"/>
  <Override PartName="/ppt/slides/slide499.xml" ContentType="application/vnd.openxmlformats-officedocument.presentationml.slide+xml"/>
  <Override PartName="/ppt/slides/slide504.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slides/slide477.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44.xml" ContentType="application/vnd.openxmlformats-officedocument.presentationml.slide+xml"/>
  <Override PartName="/ppt/slides/slide455.xml" ContentType="application/vnd.openxmlformats-officedocument.presentationml.slide+xml"/>
  <Override PartName="/ppt/slides/slide491.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slides/slide422.xml" ContentType="application/vnd.openxmlformats-officedocument.presentationml.slide+xml"/>
  <Override PartName="/ppt/slides/slide509.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348.xml" ContentType="application/vnd.openxmlformats-officedocument.presentationml.slide+xml"/>
  <Override PartName="/ppt/slides/slide359.xml" ContentType="application/vnd.openxmlformats-officedocument.presentationml.slide+xml"/>
  <Override PartName="/ppt/slides/slide395.xml" ContentType="application/vnd.openxmlformats-officedocument.presentationml.slide+xml"/>
  <Override PartName="/ppt/slides/slide400.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501.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27.xml" ContentType="application/vnd.openxmlformats-officedocument.presentationml.slide+xml"/>
  <Override PartName="/ppt/slides/slide463.xml" ContentType="application/vnd.openxmlformats-officedocument.presentationml.slide+xml"/>
  <Override PartName="/ppt/slides/slide474.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s/slide441.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506.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479.xml" ContentType="application/vnd.openxmlformats-officedocument.presentationml.slide+xml"/>
  <Default Extension="gif" ContentType="image/gif"/>
  <Override PartName="/ppt/notesSlides/notesSlide8.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468.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slides/slide446.xml" ContentType="application/vnd.openxmlformats-officedocument.presentationml.slide+xml"/>
  <Override PartName="/ppt/slides/slide457.xml" ContentType="application/vnd.openxmlformats-officedocument.presentationml.slide+xml"/>
  <Override PartName="/ppt/slides/slide493.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498.xml" ContentType="application/vnd.openxmlformats-officedocument.presentationml.slide+xml"/>
  <Override PartName="/ppt/slides/slide503.xml" ContentType="application/vnd.openxmlformats-officedocument.presentationml.slide+xml"/>
  <Override PartName="/ppt/commentAuthors.xml" ContentType="application/vnd.openxmlformats-officedocument.presentationml.commentAuthors+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508.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507.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notesSlides/notesSlide9.xml" ContentType="application/vnd.openxmlformats-officedocument.presentationml.notesSlide+xml"/>
  <Override PartName="/ppt/slides/slide324.xml" ContentType="application/vnd.openxmlformats-officedocument.presentationml.slide+xml"/>
  <Override PartName="/ppt/slides/slide371.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slides/slide24.xml" ContentType="application/vnd.openxmlformats-officedocument.presentationml.slide+xml"/>
  <Override PartName="/ppt/slides/slide71.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11"/>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532" r:id="rId15"/>
    <p:sldId id="596" r:id="rId16"/>
    <p:sldId id="578" r:id="rId17"/>
    <p:sldId id="597" r:id="rId18"/>
    <p:sldId id="579" r:id="rId19"/>
    <p:sldId id="851" r:id="rId20"/>
    <p:sldId id="850" r:id="rId21"/>
    <p:sldId id="598" r:id="rId22"/>
    <p:sldId id="326" r:id="rId23"/>
    <p:sldId id="599" r:id="rId24"/>
    <p:sldId id="327" r:id="rId25"/>
    <p:sldId id="328" r:id="rId26"/>
    <p:sldId id="329" r:id="rId27"/>
    <p:sldId id="330" r:id="rId28"/>
    <p:sldId id="315" r:id="rId29"/>
    <p:sldId id="314" r:id="rId30"/>
    <p:sldId id="317" r:id="rId31"/>
    <p:sldId id="600" r:id="rId32"/>
    <p:sldId id="318" r:id="rId33"/>
    <p:sldId id="692" r:id="rId34"/>
    <p:sldId id="319" r:id="rId35"/>
    <p:sldId id="601" r:id="rId36"/>
    <p:sldId id="500" r:id="rId37"/>
    <p:sldId id="321" r:id="rId38"/>
    <p:sldId id="494" r:id="rId39"/>
    <p:sldId id="901" r:id="rId40"/>
    <p:sldId id="902" r:id="rId41"/>
    <p:sldId id="603" r:id="rId42"/>
    <p:sldId id="499" r:id="rId43"/>
    <p:sldId id="604" r:id="rId44"/>
    <p:sldId id="489" r:id="rId45"/>
    <p:sldId id="325" r:id="rId46"/>
    <p:sldId id="501" r:id="rId47"/>
    <p:sldId id="951" r:id="rId48"/>
    <p:sldId id="984" r:id="rId49"/>
    <p:sldId id="955" r:id="rId50"/>
    <p:sldId id="606" r:id="rId51"/>
    <p:sldId id="535" r:id="rId52"/>
    <p:sldId id="536" r:id="rId53"/>
    <p:sldId id="537" r:id="rId54"/>
    <p:sldId id="538" r:id="rId55"/>
    <p:sldId id="883" r:id="rId56"/>
    <p:sldId id="900" r:id="rId57"/>
    <p:sldId id="898" r:id="rId58"/>
    <p:sldId id="842" r:id="rId59"/>
    <p:sldId id="843" r:id="rId60"/>
    <p:sldId id="844" r:id="rId61"/>
    <p:sldId id="845" r:id="rId62"/>
    <p:sldId id="932" r:id="rId63"/>
    <p:sldId id="846" r:id="rId64"/>
    <p:sldId id="1043" r:id="rId65"/>
    <p:sldId id="1044" r:id="rId66"/>
    <p:sldId id="590" r:id="rId67"/>
    <p:sldId id="490" r:id="rId68"/>
    <p:sldId id="491" r:id="rId69"/>
    <p:sldId id="492" r:id="rId70"/>
    <p:sldId id="493" r:id="rId71"/>
    <p:sldId id="495" r:id="rId72"/>
    <p:sldId id="958" r:id="rId73"/>
    <p:sldId id="959" r:id="rId74"/>
    <p:sldId id="960" r:id="rId75"/>
    <p:sldId id="971" r:id="rId76"/>
    <p:sldId id="961" r:id="rId77"/>
    <p:sldId id="962" r:id="rId78"/>
    <p:sldId id="966" r:id="rId79"/>
    <p:sldId id="967" r:id="rId80"/>
    <p:sldId id="963" r:id="rId81"/>
    <p:sldId id="970" r:id="rId82"/>
    <p:sldId id="972" r:id="rId83"/>
    <p:sldId id="973" r:id="rId84"/>
    <p:sldId id="974" r:id="rId85"/>
    <p:sldId id="1046" r:id="rId86"/>
    <p:sldId id="1047" r:id="rId87"/>
    <p:sldId id="1048" r:id="rId88"/>
    <p:sldId id="1049" r:id="rId89"/>
    <p:sldId id="1050" r:id="rId90"/>
    <p:sldId id="1051" r:id="rId91"/>
    <p:sldId id="1052" r:id="rId92"/>
    <p:sldId id="1053" r:id="rId93"/>
    <p:sldId id="1054" r:id="rId94"/>
    <p:sldId id="1055" r:id="rId95"/>
    <p:sldId id="1056" r:id="rId96"/>
    <p:sldId id="1057" r:id="rId97"/>
    <p:sldId id="1058" r:id="rId98"/>
    <p:sldId id="595" r:id="rId99"/>
    <p:sldId id="539" r:id="rId100"/>
    <p:sldId id="580" r:id="rId101"/>
    <p:sldId id="620" r:id="rId102"/>
    <p:sldId id="1041" r:id="rId103"/>
    <p:sldId id="1040" r:id="rId104"/>
    <p:sldId id="621" r:id="rId105"/>
    <p:sldId id="796" r:id="rId106"/>
    <p:sldId id="931" r:id="rId107"/>
    <p:sldId id="985" r:id="rId108"/>
    <p:sldId id="849" r:id="rId109"/>
    <p:sldId id="800" r:id="rId110"/>
    <p:sldId id="615" r:id="rId111"/>
    <p:sldId id="506" r:id="rId112"/>
    <p:sldId id="803" r:id="rId113"/>
    <p:sldId id="804" r:id="rId114"/>
    <p:sldId id="791" r:id="rId115"/>
    <p:sldId id="793" r:id="rId116"/>
    <p:sldId id="794" r:id="rId117"/>
    <p:sldId id="795" r:id="rId118"/>
    <p:sldId id="616" r:id="rId119"/>
    <p:sldId id="505" r:id="rId120"/>
    <p:sldId id="1017" r:id="rId121"/>
    <p:sldId id="1009" r:id="rId122"/>
    <p:sldId id="1010" r:id="rId123"/>
    <p:sldId id="513" r:id="rId124"/>
    <p:sldId id="618" r:id="rId125"/>
    <p:sldId id="619" r:id="rId126"/>
    <p:sldId id="617" r:id="rId127"/>
    <p:sldId id="502" r:id="rId128"/>
    <p:sldId id="503" r:id="rId129"/>
    <p:sldId id="699" r:id="rId130"/>
    <p:sldId id="504" r:id="rId131"/>
    <p:sldId id="700" r:id="rId132"/>
    <p:sldId id="679" r:id="rId133"/>
    <p:sldId id="940" r:id="rId134"/>
    <p:sldId id="942" r:id="rId135"/>
    <p:sldId id="941" r:id="rId136"/>
    <p:sldId id="677" r:id="rId137"/>
    <p:sldId id="678" r:id="rId138"/>
    <p:sldId id="680" r:id="rId139"/>
    <p:sldId id="507" r:id="rId140"/>
    <p:sldId id="591" r:id="rId141"/>
    <p:sldId id="509" r:id="rId142"/>
    <p:sldId id="510" r:id="rId143"/>
    <p:sldId id="511" r:id="rId144"/>
    <p:sldId id="512" r:id="rId145"/>
    <p:sldId id="527" r:id="rId146"/>
    <p:sldId id="529" r:id="rId147"/>
    <p:sldId id="701" r:id="rId148"/>
    <p:sldId id="853" r:id="rId149"/>
    <p:sldId id="530" r:id="rId150"/>
    <p:sldId id="899" r:id="rId151"/>
    <p:sldId id="702" r:id="rId152"/>
    <p:sldId id="531" r:id="rId153"/>
    <p:sldId id="947" r:id="rId154"/>
    <p:sldId id="948" r:id="rId155"/>
    <p:sldId id="949" r:id="rId156"/>
    <p:sldId id="950" r:id="rId157"/>
    <p:sldId id="644" r:id="rId158"/>
    <p:sldId id="854" r:id="rId159"/>
    <p:sldId id="645" r:id="rId160"/>
    <p:sldId id="855" r:id="rId161"/>
    <p:sldId id="816" r:id="rId162"/>
    <p:sldId id="817" r:id="rId163"/>
    <p:sldId id="545" r:id="rId164"/>
    <p:sldId id="533" r:id="rId165"/>
    <p:sldId id="534" r:id="rId166"/>
    <p:sldId id="542" r:id="rId167"/>
    <p:sldId id="543" r:id="rId168"/>
    <p:sldId id="544" r:id="rId169"/>
    <p:sldId id="546" r:id="rId170"/>
    <p:sldId id="522" r:id="rId171"/>
    <p:sldId id="523" r:id="rId172"/>
    <p:sldId id="809" r:id="rId173"/>
    <p:sldId id="526" r:id="rId174"/>
    <p:sldId id="524" r:id="rId175"/>
    <p:sldId id="525" r:id="rId176"/>
    <p:sldId id="548" r:id="rId177"/>
    <p:sldId id="646" r:id="rId178"/>
    <p:sldId id="647" r:id="rId179"/>
    <p:sldId id="773" r:id="rId180"/>
    <p:sldId id="772" r:id="rId181"/>
    <p:sldId id="789" r:id="rId182"/>
    <p:sldId id="790" r:id="rId183"/>
    <p:sldId id="549" r:id="rId184"/>
    <p:sldId id="550" r:id="rId185"/>
    <p:sldId id="547" r:id="rId186"/>
    <p:sldId id="515" r:id="rId187"/>
    <p:sldId id="516" r:id="rId188"/>
    <p:sldId id="517" r:id="rId189"/>
    <p:sldId id="551" r:id="rId190"/>
    <p:sldId id="554" r:id="rId191"/>
    <p:sldId id="555" r:id="rId192"/>
    <p:sldId id="556" r:id="rId193"/>
    <p:sldId id="557" r:id="rId194"/>
    <p:sldId id="558" r:id="rId195"/>
    <p:sldId id="562" r:id="rId196"/>
    <p:sldId id="563" r:id="rId197"/>
    <p:sldId id="661" r:id="rId198"/>
    <p:sldId id="625" r:id="rId199"/>
    <p:sldId id="559" r:id="rId200"/>
    <p:sldId id="936" r:id="rId201"/>
    <p:sldId id="304" r:id="rId202"/>
    <p:sldId id="560" r:id="rId203"/>
    <p:sldId id="903" r:id="rId204"/>
    <p:sldId id="561" r:id="rId205"/>
    <p:sldId id="564" r:id="rId206"/>
    <p:sldId id="1042" r:id="rId207"/>
    <p:sldId id="826" r:id="rId208"/>
    <p:sldId id="566" r:id="rId209"/>
    <p:sldId id="567" r:id="rId210"/>
    <p:sldId id="832" r:id="rId211"/>
    <p:sldId id="568" r:id="rId212"/>
    <p:sldId id="820" r:id="rId213"/>
    <p:sldId id="821" r:id="rId214"/>
    <p:sldId id="798" r:id="rId215"/>
    <p:sldId id="799" r:id="rId216"/>
    <p:sldId id="666" r:id="rId217"/>
    <p:sldId id="665" r:id="rId218"/>
    <p:sldId id="569" r:id="rId219"/>
    <p:sldId id="944" r:id="rId220"/>
    <p:sldId id="823" r:id="rId221"/>
    <p:sldId id="570" r:id="rId222"/>
    <p:sldId id="864" r:id="rId223"/>
    <p:sldId id="945" r:id="rId224"/>
    <p:sldId id="863" r:id="rId225"/>
    <p:sldId id="806" r:id="rId226"/>
    <p:sldId id="828" r:id="rId227"/>
    <p:sldId id="808" r:id="rId228"/>
    <p:sldId id="807" r:id="rId229"/>
    <p:sldId id="572" r:id="rId230"/>
    <p:sldId id="586" r:id="rId231"/>
    <p:sldId id="827" r:id="rId232"/>
    <p:sldId id="836" r:id="rId233"/>
    <p:sldId id="837" r:id="rId234"/>
    <p:sldId id="573" r:id="rId235"/>
    <p:sldId id="574" r:id="rId236"/>
    <p:sldId id="838" r:id="rId237"/>
    <p:sldId id="839" r:id="rId238"/>
    <p:sldId id="582" r:id="rId239"/>
    <p:sldId id="581" r:id="rId240"/>
    <p:sldId id="859" r:id="rId241"/>
    <p:sldId id="576" r:id="rId242"/>
    <p:sldId id="824" r:id="rId243"/>
    <p:sldId id="577" r:id="rId244"/>
    <p:sldId id="935" r:id="rId245"/>
    <p:sldId id="371" r:id="rId246"/>
    <p:sldId id="575" r:id="rId247"/>
    <p:sldId id="733" r:id="rId248"/>
    <p:sldId id="583" r:id="rId249"/>
    <p:sldId id="584" r:id="rId250"/>
    <p:sldId id="585" r:id="rId251"/>
    <p:sldId id="609" r:id="rId252"/>
    <p:sldId id="610" r:id="rId253"/>
    <p:sldId id="703" r:id="rId254"/>
    <p:sldId id="611" r:id="rId255"/>
    <p:sldId id="612" r:id="rId256"/>
    <p:sldId id="704" r:id="rId257"/>
    <p:sldId id="613" r:id="rId258"/>
    <p:sldId id="705" r:id="rId259"/>
    <p:sldId id="614" r:id="rId260"/>
    <p:sldId id="311" r:id="rId261"/>
    <p:sldId id="934" r:id="rId262"/>
    <p:sldId id="937" r:id="rId263"/>
    <p:sldId id="894" r:id="rId264"/>
    <p:sldId id="312" r:id="rId265"/>
    <p:sldId id="892" r:id="rId266"/>
    <p:sldId id="911" r:id="rId267"/>
    <p:sldId id="912" r:id="rId268"/>
    <p:sldId id="587" r:id="rId269"/>
    <p:sldId id="675" r:id="rId270"/>
    <p:sldId id="588" r:id="rId271"/>
    <p:sldId id="997" r:id="rId272"/>
    <p:sldId id="706" r:id="rId273"/>
    <p:sldId id="589" r:id="rId274"/>
    <p:sldId id="998" r:id="rId275"/>
    <p:sldId id="856" r:id="rId276"/>
    <p:sldId id="857" r:id="rId277"/>
    <p:sldId id="707" r:id="rId278"/>
    <p:sldId id="815" r:id="rId279"/>
    <p:sldId id="979" r:id="rId280"/>
    <p:sldId id="982" r:id="rId281"/>
    <p:sldId id="983" r:id="rId282"/>
    <p:sldId id="975" r:id="rId283"/>
    <p:sldId id="708" r:id="rId284"/>
    <p:sldId id="593" r:id="rId285"/>
    <p:sldId id="709" r:id="rId286"/>
    <p:sldId id="594" r:id="rId287"/>
    <p:sldId id="710" r:id="rId288"/>
    <p:sldId id="607" r:id="rId289"/>
    <p:sldId id="336" r:id="rId290"/>
    <p:sldId id="337" r:id="rId291"/>
    <p:sldId id="748" r:id="rId292"/>
    <p:sldId id="1034" r:id="rId293"/>
    <p:sldId id="622" r:id="rId294"/>
    <p:sldId id="989" r:id="rId295"/>
    <p:sldId id="987" r:id="rId296"/>
    <p:sldId id="623" r:id="rId297"/>
    <p:sldId id="1035" r:id="rId298"/>
    <p:sldId id="990" r:id="rId299"/>
    <p:sldId id="991" r:id="rId300"/>
    <p:sldId id="858" r:id="rId301"/>
    <p:sldId id="627" r:id="rId302"/>
    <p:sldId id="628" r:id="rId303"/>
    <p:sldId id="1036" r:id="rId304"/>
    <p:sldId id="626" r:id="rId305"/>
    <p:sldId id="992" r:id="rId306"/>
    <p:sldId id="1037" r:id="rId307"/>
    <p:sldId id="629" r:id="rId308"/>
    <p:sldId id="1038" r:id="rId309"/>
    <p:sldId id="630" r:id="rId310"/>
    <p:sldId id="1039" r:id="rId311"/>
    <p:sldId id="818" r:id="rId312"/>
    <p:sldId id="631" r:id="rId313"/>
    <p:sldId id="993" r:id="rId314"/>
    <p:sldId id="913" r:id="rId315"/>
    <p:sldId id="632" r:id="rId316"/>
    <p:sldId id="994" r:id="rId317"/>
    <p:sldId id="751" r:id="rId318"/>
    <p:sldId id="352" r:id="rId319"/>
    <p:sldId id="633" r:id="rId320"/>
    <p:sldId id="995" r:id="rId321"/>
    <p:sldId id="996" r:id="rId322"/>
    <p:sldId id="634" r:id="rId323"/>
    <p:sldId id="635" r:id="rId324"/>
    <p:sldId id="368" r:id="rId325"/>
    <p:sldId id="636" r:id="rId326"/>
    <p:sldId id="663" r:id="rId327"/>
    <p:sldId id="664" r:id="rId328"/>
    <p:sldId id="637" r:id="rId329"/>
    <p:sldId id="638" r:id="rId330"/>
    <p:sldId id="712" r:id="rId331"/>
    <p:sldId id="713" r:id="rId332"/>
    <p:sldId id="714" r:id="rId333"/>
    <p:sldId id="904" r:id="rId334"/>
    <p:sldId id="906" r:id="rId335"/>
    <p:sldId id="910" r:id="rId336"/>
    <p:sldId id="379" r:id="rId337"/>
    <p:sldId id="953" r:id="rId338"/>
    <p:sldId id="1018" r:id="rId339"/>
    <p:sldId id="1019" r:id="rId340"/>
    <p:sldId id="1020" r:id="rId341"/>
    <p:sldId id="643" r:id="rId342"/>
    <p:sldId id="642" r:id="rId343"/>
    <p:sldId id="847" r:id="rId344"/>
    <p:sldId id="848" r:id="rId345"/>
    <p:sldId id="640" r:id="rId346"/>
    <p:sldId id="641" r:id="rId347"/>
    <p:sldId id="648" r:id="rId348"/>
    <p:sldId id="649" r:id="rId349"/>
    <p:sldId id="650" r:id="rId350"/>
    <p:sldId id="651" r:id="rId351"/>
    <p:sldId id="652" r:id="rId352"/>
    <p:sldId id="653" r:id="rId353"/>
    <p:sldId id="386" r:id="rId354"/>
    <p:sldId id="654" r:id="rId355"/>
    <p:sldId id="655" r:id="rId356"/>
    <p:sldId id="656" r:id="rId357"/>
    <p:sldId id="397" r:id="rId358"/>
    <p:sldId id="657" r:id="rId359"/>
    <p:sldId id="658" r:id="rId360"/>
    <p:sldId id="659" r:id="rId361"/>
    <p:sldId id="399" r:id="rId362"/>
    <p:sldId id="660" r:id="rId363"/>
    <p:sldId id="829" r:id="rId364"/>
    <p:sldId id="830" r:id="rId365"/>
    <p:sldId id="669" r:id="rId366"/>
    <p:sldId id="670" r:id="rId367"/>
    <p:sldId id="831" r:id="rId368"/>
    <p:sldId id="683" r:id="rId369"/>
    <p:sldId id="684" r:id="rId370"/>
    <p:sldId id="682" r:id="rId371"/>
    <p:sldId id="860" r:id="rId372"/>
    <p:sldId id="671" r:id="rId373"/>
    <p:sldId id="672" r:id="rId374"/>
    <p:sldId id="673" r:id="rId375"/>
    <p:sldId id="674" r:id="rId376"/>
    <p:sldId id="801" r:id="rId377"/>
    <p:sldId id="1012" r:id="rId378"/>
    <p:sldId id="1013" r:id="rId379"/>
    <p:sldId id="1016" r:id="rId380"/>
    <p:sldId id="802" r:id="rId381"/>
    <p:sldId id="914" r:id="rId382"/>
    <p:sldId id="852" r:id="rId383"/>
    <p:sldId id="1015" r:id="rId384"/>
    <p:sldId id="895" r:id="rId385"/>
    <p:sldId id="896" r:id="rId386"/>
    <p:sldId id="978" r:id="rId387"/>
    <p:sldId id="741" r:id="rId388"/>
    <p:sldId id="742" r:id="rId389"/>
    <p:sldId id="743" r:id="rId390"/>
    <p:sldId id="744" r:id="rId391"/>
    <p:sldId id="746" r:id="rId392"/>
    <p:sldId id="745" r:id="rId393"/>
    <p:sldId id="747" r:id="rId394"/>
    <p:sldId id="835" r:id="rId395"/>
    <p:sldId id="686" r:id="rId396"/>
    <p:sldId id="685" r:id="rId397"/>
    <p:sldId id="957" r:id="rId398"/>
    <p:sldId id="719" r:id="rId399"/>
    <p:sldId id="720" r:id="rId400"/>
    <p:sldId id="715" r:id="rId401"/>
    <p:sldId id="716" r:id="rId402"/>
    <p:sldId id="717" r:id="rId403"/>
    <p:sldId id="872" r:id="rId404"/>
    <p:sldId id="721" r:id="rId405"/>
    <p:sldId id="722" r:id="rId406"/>
    <p:sldId id="718" r:id="rId407"/>
    <p:sldId id="723" r:id="rId408"/>
    <p:sldId id="724" r:id="rId409"/>
    <p:sldId id="749" r:id="rId410"/>
    <p:sldId id="915" r:id="rId411"/>
    <p:sldId id="750" r:id="rId412"/>
    <p:sldId id="810" r:id="rId413"/>
    <p:sldId id="811" r:id="rId414"/>
    <p:sldId id="812" r:id="rId415"/>
    <p:sldId id="725" r:id="rId416"/>
    <p:sldId id="726" r:id="rId417"/>
    <p:sldId id="1011" r:id="rId418"/>
    <p:sldId id="727" r:id="rId419"/>
    <p:sldId id="728" r:id="rId420"/>
    <p:sldId id="781" r:id="rId421"/>
    <p:sldId id="1007" r:id="rId422"/>
    <p:sldId id="730" r:id="rId423"/>
    <p:sldId id="775" r:id="rId424"/>
    <p:sldId id="734" r:id="rId425"/>
    <p:sldId id="735" r:id="rId426"/>
    <p:sldId id="738" r:id="rId427"/>
    <p:sldId id="774" r:id="rId428"/>
    <p:sldId id="737" r:id="rId429"/>
    <p:sldId id="740" r:id="rId430"/>
    <p:sldId id="968" r:id="rId431"/>
    <p:sldId id="969" r:id="rId432"/>
    <p:sldId id="1045" r:id="rId433"/>
    <p:sldId id="986" r:id="rId434"/>
    <p:sldId id="427" r:id="rId435"/>
    <p:sldId id="688" r:id="rId436"/>
    <p:sldId id="689" r:id="rId437"/>
    <p:sldId id="731" r:id="rId438"/>
    <p:sldId id="732" r:id="rId439"/>
    <p:sldId id="758" r:id="rId440"/>
    <p:sldId id="759" r:id="rId441"/>
    <p:sldId id="916" r:id="rId442"/>
    <p:sldId id="917" r:id="rId443"/>
    <p:sldId id="840" r:id="rId444"/>
    <p:sldId id="841" r:id="rId445"/>
    <p:sldId id="939" r:id="rId446"/>
    <p:sldId id="766" r:id="rId447"/>
    <p:sldId id="767" r:id="rId448"/>
    <p:sldId id="776" r:id="rId449"/>
    <p:sldId id="752" r:id="rId450"/>
    <p:sldId id="753" r:id="rId451"/>
    <p:sldId id="764" r:id="rId452"/>
    <p:sldId id="765" r:id="rId453"/>
    <p:sldId id="874" r:id="rId454"/>
    <p:sldId id="946" r:id="rId455"/>
    <p:sldId id="777" r:id="rId456"/>
    <p:sldId id="762" r:id="rId457"/>
    <p:sldId id="763" r:id="rId458"/>
    <p:sldId id="769" r:id="rId459"/>
    <p:sldId id="770" r:id="rId460"/>
    <p:sldId id="873" r:id="rId461"/>
    <p:sldId id="875" r:id="rId462"/>
    <p:sldId id="943" r:id="rId463"/>
    <p:sldId id="755" r:id="rId464"/>
    <p:sldId id="754" r:id="rId465"/>
    <p:sldId id="760" r:id="rId466"/>
    <p:sldId id="952" r:id="rId467"/>
    <p:sldId id="768" r:id="rId468"/>
    <p:sldId id="761" r:id="rId469"/>
    <p:sldId id="861" r:id="rId470"/>
    <p:sldId id="862" r:id="rId471"/>
    <p:sldId id="756" r:id="rId472"/>
    <p:sldId id="771" r:id="rId473"/>
    <p:sldId id="876" r:id="rId474"/>
    <p:sldId id="877" r:id="rId475"/>
    <p:sldId id="778" r:id="rId476"/>
    <p:sldId id="779" r:id="rId477"/>
    <p:sldId id="834" r:id="rId478"/>
    <p:sldId id="780" r:id="rId479"/>
    <p:sldId id="833" r:id="rId480"/>
    <p:sldId id="783" r:id="rId481"/>
    <p:sldId id="880" r:id="rId482"/>
    <p:sldId id="881" r:id="rId483"/>
    <p:sldId id="879" r:id="rId484"/>
    <p:sldId id="866" r:id="rId485"/>
    <p:sldId id="878" r:id="rId486"/>
    <p:sldId id="867" r:id="rId487"/>
    <p:sldId id="868" r:id="rId488"/>
    <p:sldId id="870" r:id="rId489"/>
    <p:sldId id="871" r:id="rId490"/>
    <p:sldId id="869" r:id="rId491"/>
    <p:sldId id="1033" r:id="rId492"/>
    <p:sldId id="1021" r:id="rId493"/>
    <p:sldId id="1022" r:id="rId494"/>
    <p:sldId id="1023" r:id="rId495"/>
    <p:sldId id="1024" r:id="rId496"/>
    <p:sldId id="1025" r:id="rId497"/>
    <p:sldId id="1027" r:id="rId498"/>
    <p:sldId id="1028" r:id="rId499"/>
    <p:sldId id="1029" r:id="rId500"/>
    <p:sldId id="1030" r:id="rId501"/>
    <p:sldId id="1032" r:id="rId502"/>
    <p:sldId id="1031" r:id="rId503"/>
    <p:sldId id="885" r:id="rId504"/>
    <p:sldId id="976" r:id="rId505"/>
    <p:sldId id="933" r:id="rId506"/>
    <p:sldId id="954" r:id="rId507"/>
    <p:sldId id="788" r:id="rId508"/>
    <p:sldId id="988" r:id="rId509"/>
    <p:sldId id="1026" r:id="rId51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6C86"/>
    <a:srgbClr val="2658E6"/>
    <a:srgbClr val="E01E1E"/>
    <a:srgbClr val="C74C49"/>
    <a:srgbClr val="E12F2B"/>
    <a:srgbClr val="FE1212"/>
    <a:srgbClr val="C41A1A"/>
    <a:srgbClr val="D9DD21"/>
    <a:srgbClr val="7EEEE3"/>
    <a:srgbClr val="E1FBF9"/>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88" autoAdjust="0"/>
    <p:restoredTop sz="94737" autoAdjust="0"/>
  </p:normalViewPr>
  <p:slideViewPr>
    <p:cSldViewPr>
      <p:cViewPr>
        <p:scale>
          <a:sx n="75" d="100"/>
          <a:sy n="75" d="100"/>
        </p:scale>
        <p:origin x="-1830" y="-342"/>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notesMaster" Target="notesMasters/notesMaster1.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presProps" Target="presProps.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40" Type="http://schemas.openxmlformats.org/officeDocument/2006/relationships/slide" Target="slides/slide239.xml"/><Relationship Id="rId261" Type="http://schemas.openxmlformats.org/officeDocument/2006/relationships/slide" Target="slides/slide260.xml"/><Relationship Id="rId478" Type="http://schemas.openxmlformats.org/officeDocument/2006/relationships/slide" Target="slides/slide477.xml"/><Relationship Id="rId499" Type="http://schemas.openxmlformats.org/officeDocument/2006/relationships/slide" Target="slides/slide49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503" Type="http://schemas.openxmlformats.org/officeDocument/2006/relationships/slide" Target="slides/slide502.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slide" Target="slides/slide48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514" Type="http://schemas.openxmlformats.org/officeDocument/2006/relationships/viewProps" Target="viewProp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commentAuthors" Target="commentAuthors.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24-09-2019</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a:t>
            </a:fld>
            <a:endParaRPr lang="en-IN"/>
          </a:p>
        </p:txBody>
      </p:sp>
    </p:spTree>
    <p:extLst>
      <p:ext uri="{BB962C8B-B14F-4D97-AF65-F5344CB8AC3E}">
        <p14:creationId xmlns="" xmlns:p14="http://schemas.microsoft.com/office/powerpoint/2010/main"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156</a:t>
            </a:fld>
            <a:endParaRPr lang="en-IN"/>
          </a:p>
        </p:txBody>
      </p:sp>
    </p:spTree>
    <p:extLst>
      <p:ext uri="{BB962C8B-B14F-4D97-AF65-F5344CB8AC3E}">
        <p14:creationId xmlns="" xmlns:p14="http://schemas.microsoft.com/office/powerpoint/2010/main"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288</a:t>
            </a:fld>
            <a:endParaRPr lang="en-IN"/>
          </a:p>
        </p:txBody>
      </p:sp>
    </p:spTree>
    <p:extLst>
      <p:ext uri="{BB962C8B-B14F-4D97-AF65-F5344CB8AC3E}">
        <p14:creationId xmlns="" xmlns:p14="http://schemas.microsoft.com/office/powerpoint/2010/main"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302</a:t>
            </a:fld>
            <a:endParaRPr lang="en-IN"/>
          </a:p>
        </p:txBody>
      </p:sp>
    </p:spTree>
    <p:extLst>
      <p:ext uri="{BB962C8B-B14F-4D97-AF65-F5344CB8AC3E}">
        <p14:creationId xmlns="" xmlns:p14="http://schemas.microsoft.com/office/powerpoint/2010/main"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304</a:t>
            </a:fld>
            <a:endParaRPr lang="en-IN"/>
          </a:p>
        </p:txBody>
      </p:sp>
    </p:spTree>
    <p:extLst>
      <p:ext uri="{BB962C8B-B14F-4D97-AF65-F5344CB8AC3E}">
        <p14:creationId xmlns="" xmlns:p14="http://schemas.microsoft.com/office/powerpoint/2010/main"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 xmlns:p14="http://schemas.microsoft.com/office/powerpoint/2010/main"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373</a:t>
            </a:fld>
            <a:endParaRPr lang="en-IN"/>
          </a:p>
        </p:txBody>
      </p:sp>
    </p:spTree>
    <p:extLst>
      <p:ext uri="{BB962C8B-B14F-4D97-AF65-F5344CB8AC3E}">
        <p14:creationId xmlns="" xmlns:p14="http://schemas.microsoft.com/office/powerpoint/2010/main"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398</a:t>
            </a:fld>
            <a:endParaRPr lang="en-IN"/>
          </a:p>
        </p:txBody>
      </p:sp>
    </p:spTree>
    <p:extLst>
      <p:ext uri="{BB962C8B-B14F-4D97-AF65-F5344CB8AC3E}">
        <p14:creationId xmlns="" xmlns:p14="http://schemas.microsoft.com/office/powerpoint/2010/main"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 xmlns:p14="http://schemas.microsoft.com/office/powerpoint/2010/main"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9/24/2019</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9/24/2019</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9/24/2019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smtClean="0"/>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9/24/2019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13.xml"/><Relationship Id="rId7" Type="http://schemas.openxmlformats.org/officeDocument/2006/relationships/slide" Target="slide23.xml"/><Relationship Id="rId12" Type="http://schemas.openxmlformats.org/officeDocument/2006/relationships/slide" Target="slide41.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1.xml"/><Relationship Id="rId11" Type="http://schemas.openxmlformats.org/officeDocument/2006/relationships/slide" Target="slide35.xml"/><Relationship Id="rId5" Type="http://schemas.openxmlformats.org/officeDocument/2006/relationships/slide" Target="slide17.xml"/><Relationship Id="rId10" Type="http://schemas.openxmlformats.org/officeDocument/2006/relationships/slide" Target="slide33.xml"/><Relationship Id="rId4" Type="http://schemas.openxmlformats.org/officeDocument/2006/relationships/slide" Target="slide15.xml"/><Relationship Id="rId9" Type="http://schemas.openxmlformats.org/officeDocument/2006/relationships/slide" Target="slide3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22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2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29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118.xml"/><Relationship Id="rId3" Type="http://schemas.openxmlformats.org/officeDocument/2006/relationships/slide" Target="slide50.xml"/><Relationship Id="rId7" Type="http://schemas.openxmlformats.org/officeDocument/2006/relationships/slide" Target="slide110.xml"/><Relationship Id="rId12" Type="http://schemas.openxmlformats.org/officeDocument/2006/relationships/slide" Target="slide131.xml"/><Relationship Id="rId2" Type="http://schemas.openxmlformats.org/officeDocument/2006/relationships/slide" Target="slide43.xml"/><Relationship Id="rId1" Type="http://schemas.openxmlformats.org/officeDocument/2006/relationships/slideLayout" Target="../slideLayouts/slideLayout7.xml"/><Relationship Id="rId6" Type="http://schemas.openxmlformats.org/officeDocument/2006/relationships/slide" Target="slide101.xml"/><Relationship Id="rId11" Type="http://schemas.openxmlformats.org/officeDocument/2006/relationships/slide" Target="slide129.xml"/><Relationship Id="rId5" Type="http://schemas.openxmlformats.org/officeDocument/2006/relationships/slide" Target="slide98.xml"/><Relationship Id="rId10" Type="http://schemas.openxmlformats.org/officeDocument/2006/relationships/slide" Target="slide126.xml"/><Relationship Id="rId4" Type="http://schemas.openxmlformats.org/officeDocument/2006/relationships/slide" Target="slide66.xml"/><Relationship Id="rId9" Type="http://schemas.openxmlformats.org/officeDocument/2006/relationships/slide" Target="slide1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30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39.gif"/><Relationship Id="rId2" Type="http://schemas.openxmlformats.org/officeDocument/2006/relationships/image" Target="../media/image138.gif"/><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69.xml"/><Relationship Id="rId13" Type="http://schemas.openxmlformats.org/officeDocument/2006/relationships/slide" Target="slide201.xml"/><Relationship Id="rId3" Type="http://schemas.openxmlformats.org/officeDocument/2006/relationships/slide" Target="slide139.xml"/><Relationship Id="rId7" Type="http://schemas.openxmlformats.org/officeDocument/2006/relationships/slide" Target="slide163.xml"/><Relationship Id="rId12" Type="http://schemas.openxmlformats.org/officeDocument/2006/relationships/slide" Target="slide198.xml"/><Relationship Id="rId2" Type="http://schemas.openxmlformats.org/officeDocument/2006/relationships/slide" Target="slide136.xml"/><Relationship Id="rId1" Type="http://schemas.openxmlformats.org/officeDocument/2006/relationships/slideLayout" Target="../slideLayouts/slideLayout7.xml"/><Relationship Id="rId6" Type="http://schemas.openxmlformats.org/officeDocument/2006/relationships/slide" Target="slide157.xml"/><Relationship Id="rId11" Type="http://schemas.openxmlformats.org/officeDocument/2006/relationships/slide" Target="slide195.xml"/><Relationship Id="rId5" Type="http://schemas.openxmlformats.org/officeDocument/2006/relationships/slide" Target="slide151.xml"/><Relationship Id="rId10" Type="http://schemas.openxmlformats.org/officeDocument/2006/relationships/slide" Target="slide189.xml"/><Relationship Id="rId4" Type="http://schemas.openxmlformats.org/officeDocument/2006/relationships/slide" Target="slide147.xml"/><Relationship Id="rId9" Type="http://schemas.openxmlformats.org/officeDocument/2006/relationships/slide" Target="slide185.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45.xml"/><Relationship Id="rId13" Type="http://schemas.openxmlformats.org/officeDocument/2006/relationships/slide" Target="slide258.xml"/><Relationship Id="rId3" Type="http://schemas.openxmlformats.org/officeDocument/2006/relationships/slide" Target="slide216.xml"/><Relationship Id="rId7" Type="http://schemas.openxmlformats.org/officeDocument/2006/relationships/slide" Target="slide241.xml"/><Relationship Id="rId12" Type="http://schemas.openxmlformats.org/officeDocument/2006/relationships/slide" Target="slide256.xml"/><Relationship Id="rId2" Type="http://schemas.openxmlformats.org/officeDocument/2006/relationships/slide" Target="slide204.xml"/><Relationship Id="rId1" Type="http://schemas.openxmlformats.org/officeDocument/2006/relationships/slideLayout" Target="../slideLayouts/slideLayout7.xml"/><Relationship Id="rId6" Type="http://schemas.openxmlformats.org/officeDocument/2006/relationships/slide" Target="slide238.xml"/><Relationship Id="rId11" Type="http://schemas.openxmlformats.org/officeDocument/2006/relationships/slide" Target="slide253.xml"/><Relationship Id="rId5" Type="http://schemas.openxmlformats.org/officeDocument/2006/relationships/slide" Target="slide234.xml"/><Relationship Id="rId10" Type="http://schemas.openxmlformats.org/officeDocument/2006/relationships/slide" Target="slide251.xml"/><Relationship Id="rId4" Type="http://schemas.openxmlformats.org/officeDocument/2006/relationships/slide" Target="slide218.xml"/><Relationship Id="rId9" Type="http://schemas.openxmlformats.org/officeDocument/2006/relationships/slide" Target="slide24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slide" Target="slide328.xml"/><Relationship Id="rId13" Type="http://schemas.openxmlformats.org/officeDocument/2006/relationships/slide" Target="slide347.xml"/><Relationship Id="rId3" Type="http://schemas.openxmlformats.org/officeDocument/2006/relationships/slide" Target="slide289.xml"/><Relationship Id="rId7" Type="http://schemas.openxmlformats.org/officeDocument/2006/relationships/slide" Target="slide326.xml"/><Relationship Id="rId12" Type="http://schemas.openxmlformats.org/officeDocument/2006/relationships/slide" Target="slide345.xml"/><Relationship Id="rId2" Type="http://schemas.openxmlformats.org/officeDocument/2006/relationships/slide" Target="slide260.xml"/><Relationship Id="rId1" Type="http://schemas.openxmlformats.org/officeDocument/2006/relationships/slideLayout" Target="../slideLayouts/slideLayout7.xml"/><Relationship Id="rId6" Type="http://schemas.openxmlformats.org/officeDocument/2006/relationships/slide" Target="slide324.xml"/><Relationship Id="rId11" Type="http://schemas.openxmlformats.org/officeDocument/2006/relationships/slide" Target="slide341.xml"/><Relationship Id="rId5" Type="http://schemas.openxmlformats.org/officeDocument/2006/relationships/slide" Target="slide318.xml"/><Relationship Id="rId10" Type="http://schemas.openxmlformats.org/officeDocument/2006/relationships/slide" Target="slide336.xml"/><Relationship Id="rId4" Type="http://schemas.openxmlformats.org/officeDocument/2006/relationships/slide" Target="slide301.xml"/><Relationship Id="rId9" Type="http://schemas.openxmlformats.org/officeDocument/2006/relationships/slide" Target="slide330.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60.xml"/><Relationship Id="rId3" Type="http://schemas.openxmlformats.org/officeDocument/2006/relationships/slide" Target="slide350.xml"/><Relationship Id="rId7" Type="http://schemas.openxmlformats.org/officeDocument/2006/relationships/slide" Target="slide358.xml"/><Relationship Id="rId12" Type="http://schemas.openxmlformats.org/officeDocument/2006/relationships/slide" Target="slide398.xml"/><Relationship Id="rId2" Type="http://schemas.openxmlformats.org/officeDocument/2006/relationships/slide" Target="slide348.xml"/><Relationship Id="rId1" Type="http://schemas.openxmlformats.org/officeDocument/2006/relationships/slideLayout" Target="../slideLayouts/slideLayout7.xml"/><Relationship Id="rId6" Type="http://schemas.openxmlformats.org/officeDocument/2006/relationships/slide" Target="slide356.xml"/><Relationship Id="rId11" Type="http://schemas.openxmlformats.org/officeDocument/2006/relationships/slide" Target="slide375.xml"/><Relationship Id="rId5" Type="http://schemas.openxmlformats.org/officeDocument/2006/relationships/slide" Target="slide354.xml"/><Relationship Id="rId10" Type="http://schemas.openxmlformats.org/officeDocument/2006/relationships/slide" Target="slide373.xml"/><Relationship Id="rId4" Type="http://schemas.openxmlformats.org/officeDocument/2006/relationships/slide" Target="slide352.xml"/><Relationship Id="rId9" Type="http://schemas.openxmlformats.org/officeDocument/2006/relationships/slide" Target="slide366.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smtClean="0">
                <a:solidFill>
                  <a:srgbClr val="FF6000"/>
                </a:solidFill>
                <a:latin typeface="Segoe Print" panose="02000600000000000000" pitchFamily="2" charset="0"/>
              </a:rPr>
              <a:t>A </a:t>
            </a:r>
            <a:r>
              <a:rPr lang="en-IN" sz="4000" dirty="0">
                <a:solidFill>
                  <a:srgbClr val="FF6000"/>
                </a:solidFill>
                <a:latin typeface="Segoe Print" panose="02000600000000000000" pitchFamily="2" charset="0"/>
              </a:rPr>
              <a:t>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Database Technologies </a:t>
            </a:r>
            <a:r>
              <a:rPr lang="en-US" sz="4200" b="1" i="1" dirty="0">
                <a:solidFill>
                  <a:srgbClr val="00B0F0"/>
                </a:solidFill>
                <a:latin typeface="SimSun" panose="02010600030101010101" pitchFamily="2" charset="-122"/>
                <a:ea typeface="SimSun" panose="02010600030101010101" pitchFamily="2" charset="-122"/>
                <a:cs typeface="Arial" pitchFamily="34" charset="0"/>
              </a:rPr>
              <a:t>- </a:t>
            </a:r>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MySQL</a:t>
            </a:r>
            <a:endParaRPr lang="en-US" sz="4200" b="1" i="1" dirty="0">
              <a:solidFill>
                <a:srgbClr val="00B0F0"/>
              </a:solidFill>
              <a:latin typeface="SimSun" panose="02010600030101010101" pitchFamily="2" charset="-122"/>
              <a:ea typeface="SimSun" panose="02010600030101010101" pitchFamily="2" charset="-122"/>
              <a:cs typeface="Arial" pitchFamily="34" charset="0"/>
            </a:endParaRP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smtClean="0">
                <a:solidFill>
                  <a:srgbClr val="17A889"/>
                </a:solidFill>
                <a:latin typeface="Arial" pitchFamily="34" charset="0"/>
                <a:cs typeface="Arial" pitchFamily="34" charset="0"/>
              </a:rPr>
              <a:t>infoway</a:t>
            </a:r>
            <a:endParaRPr lang="en-US" sz="4800" dirty="0">
              <a:solidFill>
                <a:srgbClr val="17A889"/>
              </a:solidFill>
              <a:latin typeface="Arial" pitchFamily="34" charset="0"/>
              <a:cs typeface="Arial" pitchFamily="34"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1752" y="1000496"/>
            <a:ext cx="4596448" cy="35814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a:t>
            </a:r>
            <a:r>
              <a:rPr lang="en-IN" sz="2400" b="1" dirty="0" smtClean="0">
                <a:solidFill>
                  <a:srgbClr val="C00000"/>
                </a:solidFill>
                <a:latin typeface="Arial" panose="020B0604020202020204" pitchFamily="34" charset="0"/>
              </a:rPr>
              <a:t>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282603"/>
            <a:ext cx="5562600" cy="646331"/>
          </a:xfrm>
          <a:prstGeom prst="rect">
            <a:avLst/>
          </a:prstGeom>
        </p:spPr>
        <p:txBody>
          <a:bodyPr wrap="square">
            <a:spAutoFit/>
          </a:bodyPr>
          <a:lstStyle/>
          <a:p>
            <a:r>
              <a:rPr lang="en-IN" dirty="0"/>
              <a:t>skills acquired through experience or </a:t>
            </a:r>
            <a:r>
              <a:rPr lang="en-IN" dirty="0" smtClean="0"/>
              <a:t>education, </a:t>
            </a:r>
            <a:r>
              <a:rPr lang="en-US" dirty="0" smtClean="0"/>
              <a:t>the theoretical or practical understanding of a subject.</a:t>
            </a:r>
            <a:endParaRPr lang="en-IN" dirty="0"/>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a:solidFill>
            <a:schemeClr val="tx1"/>
          </a:solidFill>
        </p:spPr>
        <p:txBody>
          <a:bodyPr>
            <a:spAutoFit/>
          </a:bodyPr>
          <a:lstStyle/>
          <a:p>
            <a:r>
              <a:rPr lang="en-US" dirty="0"/>
              <a:t>https://hackr.io/blog/dbms-normalization#First_Normal_Form_1NF</a:t>
            </a:r>
          </a:p>
        </p:txBody>
      </p:sp>
    </p:spTree>
    <p:extLst>
      <p:ext uri="{BB962C8B-B14F-4D97-AF65-F5344CB8AC3E}">
        <p14:creationId xmlns="" xmlns:p14="http://schemas.microsoft.com/office/powerpoint/2010/main" val="9834964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a:t>
            </a:r>
            <a:r>
              <a:rPr lang="en-IN" dirty="0" smtClean="0">
                <a:solidFill>
                  <a:srgbClr val="DC525C"/>
                </a:solidFill>
                <a:latin typeface="Segoe UI Light" panose="020B0502040204020203" pitchFamily="34" charset="0"/>
                <a:cs typeface="Segoe UI Light" panose="020B0502040204020203" pitchFamily="34" charset="0"/>
              </a:rPr>
              <a:t>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95768247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Comments </a:t>
            </a:r>
            <a:r>
              <a:rPr lang="en-US" sz="4000" b="1" i="1" dirty="0">
                <a:solidFill>
                  <a:srgbClr val="FFFF00"/>
                </a:solidFill>
                <a:latin typeface="Arial" pitchFamily="34" charset="0"/>
                <a:cs typeface="Arial" pitchFamily="34" charset="0"/>
              </a:rPr>
              <a:t>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 xmlns:p14="http://schemas.microsoft.com/office/powerpoint/2010/main" val="5620301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76785876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Database Storage Structures</a:t>
            </a:r>
            <a:endParaRPr lang="en-US" sz="4000" b="1" i="1" dirty="0">
              <a:solidFill>
                <a:srgbClr val="FFFF00"/>
              </a:solidFill>
              <a:latin typeface="Arial" pitchFamily="34" charset="0"/>
              <a:cs typeface="Arial" pitchFamily="34" charset="0"/>
            </a:endParaRPr>
          </a:p>
        </p:txBody>
      </p:sp>
      <p:sp>
        <p:nvSpPr>
          <p:cNvPr id="6" name="Rectangle 5"/>
          <p:cNvSpPr/>
          <p:nvPr/>
        </p:nvSpPr>
        <p:spPr>
          <a:xfrm>
            <a:off x="69587" y="773652"/>
            <a:ext cx="3716595" cy="369332"/>
          </a:xfrm>
          <a:prstGeom prst="rect">
            <a:avLst/>
          </a:prstGeom>
        </p:spPr>
        <p:txBody>
          <a:bodyPr wrap="none">
            <a:spAutoFit/>
          </a:bodyPr>
          <a:lstStyle/>
          <a:p>
            <a:r>
              <a:rPr lang="en-US" dirty="0" smtClean="0">
                <a:solidFill>
                  <a:srgbClr val="006C86"/>
                </a:solidFill>
              </a:rPr>
              <a:t>SHOW VARIABLES </a:t>
            </a:r>
            <a:r>
              <a:rPr lang="en-US" dirty="0" smtClean="0">
                <a:solidFill>
                  <a:srgbClr val="A67F59"/>
                </a:solidFill>
                <a:latin typeface="Liberation Mono"/>
              </a:rPr>
              <a:t>LIKE</a:t>
            </a:r>
            <a:r>
              <a:rPr lang="en-US" dirty="0" smtClean="0">
                <a:solidFill>
                  <a:srgbClr val="006C86"/>
                </a:solidFill>
              </a:rPr>
              <a:t> </a:t>
            </a:r>
            <a:r>
              <a:rPr lang="en-US" dirty="0" smtClean="0">
                <a:solidFill>
                  <a:srgbClr val="92D050"/>
                </a:solidFill>
              </a:rPr>
              <a:t>'</a:t>
            </a:r>
            <a:r>
              <a:rPr lang="en-US" dirty="0" err="1" smtClean="0">
                <a:solidFill>
                  <a:srgbClr val="92D050"/>
                </a:solidFill>
              </a:rPr>
              <a:t>datadir</a:t>
            </a:r>
            <a:r>
              <a:rPr lang="en-US" dirty="0" smtClean="0">
                <a:solidFill>
                  <a:srgbClr val="006C86"/>
                </a:solidFill>
              </a:rPr>
              <a:t>';</a:t>
            </a:r>
            <a:endParaRPr lang="en-US" dirty="0">
              <a:solidFill>
                <a:srgbClr val="006C86"/>
              </a:solidFill>
            </a:endParaRPr>
          </a:p>
        </p:txBody>
      </p:sp>
    </p:spTree>
    <p:extLst>
      <p:ext uri="{BB962C8B-B14F-4D97-AF65-F5344CB8AC3E}">
        <p14:creationId xmlns="" xmlns:p14="http://schemas.microsoft.com/office/powerpoint/2010/main" val="5620301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76785876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smtClean="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smtClean="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a:t>
            </a:r>
            <a:r>
              <a:rPr lang="en-IN" sz="2100" dirty="0" smtClean="0">
                <a:solidFill>
                  <a:srgbClr val="006C86"/>
                </a:solidFill>
                <a:latin typeface="Consolas" panose="020B0609020204030204" pitchFamily="49" charset="0"/>
                <a:cs typeface="Arial" panose="020B0604020202020204" pitchFamily="34" charset="0"/>
              </a:rPr>
              <a:t>:\&gt; mysql </a:t>
            </a:r>
            <a:r>
              <a:rPr lang="en-IN" sz="2100" dirty="0">
                <a:solidFill>
                  <a:srgbClr val="006C86"/>
                </a:solidFill>
                <a:latin typeface="Consolas" panose="020B0609020204030204" pitchFamily="49" charset="0"/>
                <a:cs typeface="Arial" panose="020B0604020202020204" pitchFamily="34" charset="0"/>
              </a:rPr>
              <a:t>–h192.168.100.14 –P3307 –usaleel –</a:t>
            </a:r>
            <a:r>
              <a:rPr lang="en-IN" sz="2100" dirty="0" smtClean="0">
                <a:solidFill>
                  <a:srgbClr val="006C86"/>
                </a:solidFill>
                <a:latin typeface="Consolas" panose="020B0609020204030204" pitchFamily="49" charset="0"/>
                <a:cs typeface="Arial" panose="020B0604020202020204" pitchFamily="34" charset="0"/>
              </a:rPr>
              <a:t>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smtClean="0">
                <a:latin typeface="Consolas" panose="020B0609020204030204" pitchFamily="49" charset="0"/>
                <a:ea typeface="Calibri" panose="020F0502020204030204" pitchFamily="34" charset="0"/>
              </a:rPr>
              <a:t>Default </a:t>
            </a:r>
            <a:r>
              <a:rPr lang="en-IN" sz="2000" dirty="0">
                <a:latin typeface="Consolas" panose="020B0609020204030204" pitchFamily="49" charset="0"/>
                <a:ea typeface="Calibri" panose="020F0502020204030204" pitchFamily="34" charset="0"/>
              </a:rPr>
              <a:t>port for MySQL </a:t>
            </a:r>
            <a:r>
              <a:rPr lang="en-IN" sz="2000" dirty="0" smtClean="0">
                <a:latin typeface="Consolas" panose="020B0609020204030204" pitchFamily="49" charset="0"/>
                <a:ea typeface="Calibri" panose="020F0502020204030204" pitchFamily="34" charset="0"/>
              </a:rPr>
              <a:t>Server: </a:t>
            </a:r>
            <a:r>
              <a:rPr lang="en-IN" sz="2000" b="1" dirty="0" smtClean="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 xmlns:p14="http://schemas.microsoft.com/office/powerpoint/2010/main" val="273350796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smtClean="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gridCol w="4076700"/>
              </a:tblGrid>
              <a:tr h="370840">
                <a:tc>
                  <a:txBody>
                    <a:bodyPr/>
                    <a:lstStyle/>
                    <a:p>
                      <a:pPr algn="ctr"/>
                      <a:r>
                        <a:rPr lang="en-IN" sz="1800" dirty="0" smtClean="0"/>
                        <a:t>Storage Engine</a:t>
                      </a:r>
                      <a:endParaRPr lang="en-IN" sz="18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smtClean="0"/>
                        <a:t>File on disk</a:t>
                      </a:r>
                    </a:p>
                  </a:txBody>
                  <a:tcPr/>
                </a:tc>
              </a:tr>
              <a:tr h="370840">
                <a:tc>
                  <a:txBody>
                    <a:bodyPr/>
                    <a:lstStyle/>
                    <a:p>
                      <a:pPr algn="l"/>
                      <a:r>
                        <a:rPr lang="en-IN" sz="1800" dirty="0" smtClean="0"/>
                        <a:t>MEMORY </a:t>
                      </a:r>
                      <a:endParaRPr lang="en-IN"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smtClean="0"/>
                        <a:t>Data is not stores on the</a:t>
                      </a:r>
                      <a:r>
                        <a:rPr lang="en-IN" sz="1800" baseline="0" dirty="0" smtClean="0"/>
                        <a:t> disk</a:t>
                      </a:r>
                      <a:endParaRPr lang="en-IN" sz="1800" dirty="0" smtClean="0"/>
                    </a:p>
                  </a:txBody>
                  <a:tcPr/>
                </a:tc>
              </a:tr>
              <a:tr h="370840">
                <a:tc>
                  <a:txBody>
                    <a:bodyPr/>
                    <a:lstStyle/>
                    <a:p>
                      <a:pPr algn="l"/>
                      <a:r>
                        <a:rPr lang="en-IN" sz="1800" dirty="0" smtClean="0"/>
                        <a:t>InnoDB</a:t>
                      </a:r>
                      <a:endParaRPr lang="en-IN" sz="1800" dirty="0"/>
                    </a:p>
                  </a:txBody>
                  <a:tcPr/>
                </a:tc>
                <a:tc>
                  <a:txBody>
                    <a:bodyPr/>
                    <a:lstStyle/>
                    <a:p>
                      <a:r>
                        <a:rPr lang="en-IN" sz="1800" dirty="0" smtClean="0"/>
                        <a:t>.idb (data and index)</a:t>
                      </a:r>
                      <a:endParaRPr lang="en-IN" sz="1800" dirty="0"/>
                    </a:p>
                  </a:txBody>
                  <a:tcPr/>
                </a:tc>
              </a:tr>
              <a:tr h="370840">
                <a:tc>
                  <a:txBody>
                    <a:bodyPr/>
                    <a:lstStyle/>
                    <a:p>
                      <a:pPr algn="l"/>
                      <a:r>
                        <a:rPr lang="en-IN" sz="1800" dirty="0" smtClean="0"/>
                        <a:t>MyISAM</a:t>
                      </a:r>
                      <a:endParaRPr lang="en-IN" sz="1800" dirty="0"/>
                    </a:p>
                  </a:txBody>
                  <a:tcPr/>
                </a:tc>
                <a:tc>
                  <a:txBody>
                    <a:bodyPr/>
                    <a:lstStyle/>
                    <a:p>
                      <a:r>
                        <a:rPr lang="en-IN" sz="1800" dirty="0" smtClean="0"/>
                        <a:t>MYD (data), .MYI (index)</a:t>
                      </a:r>
                      <a:endParaRPr lang="en-IN" sz="1800" dirty="0"/>
                    </a:p>
                  </a:txBody>
                  <a:tcPr/>
                </a:tc>
              </a:tr>
              <a:tr h="370840">
                <a:tc>
                  <a:txBody>
                    <a:bodyPr/>
                    <a:lstStyle/>
                    <a:p>
                      <a:pPr algn="l"/>
                      <a:r>
                        <a:rPr lang="en-IN" sz="1800" dirty="0" smtClean="0"/>
                        <a:t>CSV</a:t>
                      </a:r>
                      <a:endParaRPr lang="en-IN" sz="1800" dirty="0"/>
                    </a:p>
                  </a:txBody>
                  <a:tcPr/>
                </a:tc>
                <a:tc>
                  <a:txBody>
                    <a:bodyPr/>
                    <a:lstStyle/>
                    <a:p>
                      <a:r>
                        <a:rPr lang="en-IN" sz="1800" dirty="0" smtClean="0"/>
                        <a:t>.CSV (data), CSM (metadata)</a:t>
                      </a:r>
                      <a:endParaRPr lang="en-IN" sz="1800" dirty="0"/>
                    </a:p>
                  </a:txBody>
                  <a:tcPr/>
                </a:tc>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smtClean="0"/>
              <a:t>When you create  a table, MySQL creates a disk file that contains the table’s format (that is, its definition) . The format file has a basename that is the same name as the table name and an </a:t>
            </a:r>
            <a:r>
              <a:rPr lang="en-IN" sz="2400" dirty="0" smtClean="0">
                <a:solidFill>
                  <a:srgbClr val="FE1212"/>
                </a:solidFill>
              </a:rPr>
              <a:t>.frm</a:t>
            </a:r>
            <a:r>
              <a:rPr lang="en-IN" dirty="0" smtClean="0"/>
              <a:t> extension.</a:t>
            </a:r>
            <a:endParaRPr lang="en-IN" dirty="0"/>
          </a:p>
        </p:txBody>
      </p:sp>
    </p:spTree>
    <p:extLst>
      <p:ext uri="{BB962C8B-B14F-4D97-AF65-F5344CB8AC3E}">
        <p14:creationId xmlns="" xmlns:p14="http://schemas.microsoft.com/office/powerpoint/2010/main" val="197419777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a:t>
            </a:r>
            <a:r>
              <a:rPr lang="en-IN" sz="2000" dirty="0" smtClean="0">
                <a:solidFill>
                  <a:srgbClr val="006C86"/>
                </a:solidFill>
                <a:latin typeface="Segoe UI Light" panose="020B0502040204020203" pitchFamily="34" charset="0"/>
                <a:cs typeface="Segoe UI Light" panose="020B0502040204020203" pitchFamily="34" charset="0"/>
              </a:rPr>
              <a:t>It </a:t>
            </a:r>
            <a:r>
              <a:rPr lang="en-IN" sz="2000" dirty="0">
                <a:solidFill>
                  <a:srgbClr val="006C86"/>
                </a:solidFill>
                <a:latin typeface="Segoe UI Light" panose="020B0502040204020203" pitchFamily="34" charset="0"/>
                <a:cs typeface="Segoe UI Light" panose="020B0502040204020203" pitchFamily="34" charset="0"/>
              </a:rPr>
              <a:t>is the only engine which provides foreign key referential integrity constraint. Oracle recommends using InnoDB for tables except for specialized use cases</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 xmlns:p14="http://schemas.microsoft.com/office/powerpoint/2010/main" val="268954052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smtClean="0">
                <a:solidFill>
                  <a:srgbClr val="C00000"/>
                </a:solidFill>
                <a:latin typeface="Liberation Mono"/>
              </a:rPr>
              <a:t>In my.ini do this changes.</a:t>
            </a:r>
            <a:r>
              <a:rPr lang="en-US" dirty="0" smtClean="0">
                <a:solidFill>
                  <a:srgbClr val="000000"/>
                </a:solidFill>
                <a:latin typeface="Liberation Mono"/>
              </a:rPr>
              <a:t/>
            </a:r>
            <a:br>
              <a:rPr lang="en-US" dirty="0" smtClean="0">
                <a:solidFill>
                  <a:srgbClr val="000000"/>
                </a:solidFill>
                <a:latin typeface="Liberation Mono"/>
              </a:rPr>
            </a:br>
            <a:endParaRPr lang="en-US" dirty="0" smtClean="0">
              <a:solidFill>
                <a:srgbClr val="000000"/>
              </a:solidFill>
              <a:latin typeface="Liberation Mono"/>
            </a:endParaRPr>
          </a:p>
          <a:p>
            <a:r>
              <a:rPr lang="en-US" dirty="0" smtClean="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smtClean="0">
                <a:solidFill>
                  <a:srgbClr val="0077AA"/>
                </a:solidFill>
                <a:latin typeface="Leelawadee UI Semilight" panose="020B0402040204020203" pitchFamily="34" charset="-34"/>
                <a:cs typeface="Leelawadee UI Semilight" panose="020B0402040204020203" pitchFamily="34" charset="-34"/>
              </a:rPr>
              <a:t>innodb_file_per_table = 1</a:t>
            </a:r>
            <a:endParaRPr lang="en-US"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5" name="Rectangle 4"/>
          <p:cNvSpPr/>
          <p:nvPr/>
        </p:nvSpPr>
        <p:spPr>
          <a:xfrm>
            <a:off x="304800" y="3581400"/>
            <a:ext cx="8534400" cy="2554545"/>
          </a:xfrm>
          <a:prstGeom prst="rect">
            <a:avLst/>
          </a:prstGeom>
        </p:spPr>
        <p:txBody>
          <a:bodyPr wrap="square">
            <a:spAutoFit/>
          </a:bodyPr>
          <a:lstStyle/>
          <a:p>
            <a:r>
              <a:rPr lang="en-US" sz="2000" b="1" dirty="0" smtClean="0">
                <a:solidFill>
                  <a:srgbClr val="006C86"/>
                </a:solidFill>
                <a:latin typeface="Segoe UI Light" panose="020B0502040204020203" pitchFamily="34" charset="0"/>
                <a:cs typeface="Segoe UI Light" panose="020B0502040204020203" pitchFamily="34" charset="0"/>
              </a:rPr>
              <a:t>Tablespace</a:t>
            </a:r>
            <a:r>
              <a:rPr lang="en-US" sz="2000" dirty="0" smtClean="0">
                <a:solidFill>
                  <a:srgbClr val="006C86"/>
                </a:solidFill>
                <a:latin typeface="Segoe UI Light" panose="020B0502040204020203" pitchFamily="34" charset="0"/>
                <a:cs typeface="Segoe UI Light" panose="020B0502040204020203" pitchFamily="34" charset="0"/>
              </a:rPr>
              <a:t>: A </a:t>
            </a:r>
            <a:r>
              <a:rPr lang="en-US" sz="2000" dirty="0">
                <a:solidFill>
                  <a:srgbClr val="006C86"/>
                </a:solidFill>
                <a:latin typeface="Segoe UI Light" panose="020B0502040204020203" pitchFamily="34" charset="0"/>
                <a:cs typeface="Segoe UI Light" panose="020B0502040204020203" pitchFamily="34" charset="0"/>
              </a:rPr>
              <a:t>data file that can hold data for one or more InnoDB tables and associated indexes</a:t>
            </a:r>
            <a:r>
              <a:rPr lang="en-US" sz="2000" dirty="0" smtClean="0">
                <a:solidFill>
                  <a:srgbClr val="006C86"/>
                </a:solidFill>
                <a:latin typeface="Segoe UI Light" panose="020B0502040204020203" pitchFamily="34" charset="0"/>
                <a:cs typeface="Segoe UI Light" panose="020B0502040204020203" pitchFamily="34" charset="0"/>
              </a:rPr>
              <a:t>. </a:t>
            </a: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System </a:t>
            </a:r>
            <a:r>
              <a:rPr lang="en-US" sz="2000" b="1" dirty="0">
                <a:solidFill>
                  <a:srgbClr val="006C86"/>
                </a:solidFill>
                <a:latin typeface="Segoe UI Light" panose="020B0502040204020203" pitchFamily="34" charset="0"/>
                <a:cs typeface="Segoe UI Light" panose="020B0502040204020203" pitchFamily="34" charset="0"/>
              </a:rPr>
              <a:t>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File </a:t>
            </a:r>
            <a:r>
              <a:rPr lang="en-US" sz="2000" b="1" dirty="0">
                <a:solidFill>
                  <a:srgbClr val="006C86"/>
                </a:solidFill>
                <a:latin typeface="Segoe UI Light" panose="020B0502040204020203" pitchFamily="34" charset="0"/>
                <a:cs typeface="Segoe UI Light" panose="020B0502040204020203" pitchFamily="34" charset="0"/>
              </a:rPr>
              <a:t>per 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smtClean="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smtClean="0">
                <a:solidFill>
                  <a:srgbClr val="006C86"/>
                </a:solidFill>
                <a:latin typeface="Segoe UI Light" panose="020B0502040204020203" pitchFamily="34" charset="0"/>
                <a:cs typeface="Segoe UI Light" panose="020B0502040204020203" pitchFamily="34" charset="0"/>
              </a:rPr>
              <a:t> </a:t>
            </a:r>
            <a:r>
              <a:rPr lang="en-US" sz="2000" dirty="0">
                <a:solidFill>
                  <a:srgbClr val="006C86"/>
                </a:solidFill>
                <a:latin typeface="Segoe UI Light" panose="020B0502040204020203" pitchFamily="34" charset="0"/>
                <a:cs typeface="Segoe UI Light" panose="020B0502040204020203" pitchFamily="34" charset="0"/>
              </a:rPr>
              <a:t>whose identifier is 0</a:t>
            </a:r>
          </a:p>
        </p:txBody>
      </p:sp>
    </p:spTree>
    <p:extLst>
      <p:ext uri="{BB962C8B-B14F-4D97-AF65-F5344CB8AC3E}">
        <p14:creationId xmlns="" xmlns:p14="http://schemas.microsoft.com/office/powerpoint/2010/main" val="165612335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ENGINES </a:t>
            </a:r>
            <a:r>
              <a:rPr lang="en-IN" b="1" dirty="0">
                <a:latin typeface="Arial" pitchFamily="34" charset="0"/>
                <a:cs typeface="Arial" pitchFamily="34" charset="0"/>
              </a:rPr>
              <a:t>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a:t>
            </a:r>
            <a:r>
              <a:rPr lang="en-IN" dirty="0" smtClean="0">
                <a:solidFill>
                  <a:srgbClr val="0070C0"/>
                </a:solidFill>
                <a:latin typeface="Arial" panose="020B0604020202020204" pitchFamily="34" charset="0"/>
                <a:ea typeface="Arial Unicode MS"/>
                <a:cs typeface="Arial" panose="020B0604020202020204" pitchFamily="34" charset="0"/>
              </a:rPr>
              <a:t>engines</a:t>
            </a:r>
            <a:r>
              <a:rPr lang="en-IN" dirty="0">
                <a:solidFill>
                  <a:srgbClr val="0070C0"/>
                </a:solidFill>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INFORMATION_SCHEMA.ENGINES</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 xmlns:p14="http://schemas.microsoft.com/office/powerpoint/2010/main" val="270338005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pic>
        <p:nvPicPr>
          <p:cNvPr id="8" name="Picture 7"/>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smtClean="0">
                <a:solidFill>
                  <a:srgbClr val="0077AA"/>
                </a:solidFill>
                <a:latin typeface="Arial" panose="020B0604020202020204" pitchFamily="34" charset="0"/>
                <a:ea typeface="Times New Roman" panose="02020603050405020304" pitchFamily="18" charset="0"/>
              </a:rPr>
              <a:t>SET DEFAULT_STORAGE_ENGINE </a:t>
            </a:r>
            <a:r>
              <a:rPr lang="en-IN" sz="2000" dirty="0" smtClean="0">
                <a:solidFill>
                  <a:schemeClr val="accent5">
                    <a:lumMod val="75000"/>
                  </a:schemeClr>
                </a:solidFill>
                <a:latin typeface="Arial" panose="020B0604020202020204" pitchFamily="34" charset="0"/>
                <a:ea typeface="Times New Roman" panose="02020603050405020304" pitchFamily="18" charset="0"/>
              </a:rPr>
              <a:t>=</a:t>
            </a:r>
            <a:r>
              <a:rPr lang="en-IN" sz="2000" dirty="0" smtClean="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smtClean="0">
                <a:solidFill>
                  <a:srgbClr val="0077AA"/>
                </a:solidFill>
                <a:latin typeface="Arial" panose="020B0604020202020204" pitchFamily="34" charset="0"/>
                <a:ea typeface="Times New Roman" panose="02020603050405020304" pitchFamily="18" charset="0"/>
              </a:rPr>
              <a:t>;</a:t>
            </a:r>
            <a:endParaRPr lang="en-IN" sz="2000" dirty="0">
              <a:solidFill>
                <a:srgbClr val="0077AA"/>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2799243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a:t>
            </a:r>
            <a:r>
              <a:rPr lang="en-IN" sz="2000" dirty="0" smtClean="0">
                <a:latin typeface="Arial" panose="020B0604020202020204" pitchFamily="34" charset="0"/>
                <a:cs typeface="Arial" panose="020B0604020202020204" pitchFamily="34" charset="0"/>
              </a:rPr>
              <a:t>know, </a:t>
            </a:r>
            <a:r>
              <a:rPr lang="en-IN" sz="2000" dirty="0">
                <a:latin typeface="Arial" panose="020B0604020202020204" pitchFamily="34" charset="0"/>
                <a:cs typeface="Arial" panose="020B0604020202020204" pitchFamily="34" charset="0"/>
              </a:rPr>
              <a:t>how you have to put your toys away </a:t>
            </a:r>
            <a:r>
              <a:rPr lang="en-IN" sz="2000" dirty="0" smtClean="0">
                <a:latin typeface="Arial" panose="020B0604020202020204" pitchFamily="34" charset="0"/>
                <a:cs typeface="Arial" panose="020B0604020202020204" pitchFamily="34" charset="0"/>
              </a:rPr>
              <a:t>after playing</a:t>
            </a:r>
            <a:r>
              <a:rPr lang="en-IN" sz="2000" dirty="0">
                <a:latin typeface="Arial" panose="020B0604020202020204" pitchFamily="34" charset="0"/>
                <a:cs typeface="Arial" panose="020B0604020202020204" pitchFamily="34" charset="0"/>
              </a:rPr>
              <a:t>,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t>
            </a:r>
            <a:r>
              <a:rPr lang="en-IN" sz="2000" dirty="0" smtClean="0">
                <a:latin typeface="Arial" panose="020B0604020202020204" pitchFamily="34" charset="0"/>
                <a:cs typeface="Arial" panose="020B0604020202020204" pitchFamily="34" charset="0"/>
              </a:rPr>
              <a:t>assume the </a:t>
            </a:r>
            <a:r>
              <a:rPr lang="en-IN" sz="2000" dirty="0">
                <a:latin typeface="Arial" panose="020B0604020202020204" pitchFamily="34" charset="0"/>
                <a:cs typeface="Arial" panose="020B0604020202020204" pitchFamily="34" charset="0"/>
              </a:rPr>
              <a:t>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smtClean="0">
                <a:solidFill>
                  <a:schemeClr val="accent2">
                    <a:lumMod val="75000"/>
                  </a:schemeClr>
                </a:solidFill>
                <a:latin typeface="Arial" panose="020B0604020202020204" pitchFamily="34" charset="0"/>
                <a:cs typeface="Arial" panose="020B0604020202020204" pitchFamily="34" charset="0"/>
              </a:rPr>
              <a:t>"</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a:t>
            </a:r>
            <a:r>
              <a:rPr lang="en-IN" sz="2000" dirty="0" smtClean="0">
                <a:latin typeface="Arial" panose="020B0604020202020204" pitchFamily="34" charset="0"/>
                <a:cs typeface="Arial" panose="020B0604020202020204" pitchFamily="34" charset="0"/>
              </a:rPr>
              <a:t>get / fetch </a:t>
            </a:r>
            <a:r>
              <a:rPr lang="en-IN" sz="2000" dirty="0">
                <a:latin typeface="Arial" panose="020B0604020202020204" pitchFamily="34" charset="0"/>
                <a:cs typeface="Arial" panose="020B0604020202020204" pitchFamily="34" charset="0"/>
              </a:rPr>
              <a:t>everything very quickly, </a:t>
            </a:r>
            <a:r>
              <a:rPr lang="en-IN" sz="2000" dirty="0" smtClean="0">
                <a:latin typeface="Arial" panose="020B0604020202020204" pitchFamily="34" charset="0"/>
                <a:cs typeface="Arial" panose="020B0604020202020204" pitchFamily="34" charset="0"/>
              </a:rPr>
              <a:t>as it is stored in database</a:t>
            </a:r>
            <a:r>
              <a:rPr lang="en-IN" sz="2000"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Explain</a:t>
            </a:r>
            <a:r>
              <a:rPr lang="en-IN" sz="3600" b="1" i="1" dirty="0" smtClean="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a:t>
            </a:r>
            <a:r>
              <a:rPr lang="en-IN" sz="3600" smtClean="0">
                <a:solidFill>
                  <a:srgbClr val="FFFF00"/>
                </a:solidFill>
                <a:latin typeface="Arial" panose="020B0604020202020204" pitchFamily="34" charset="0"/>
                <a:cs typeface="Arial" panose="020B0604020202020204" pitchFamily="34" charset="0"/>
              </a:rPr>
              <a:t>sentences.</a:t>
            </a:r>
            <a:r>
              <a:rPr lang="en-US" sz="3600" smtClean="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019800" y="3396343"/>
            <a:ext cx="3091543" cy="3091543"/>
          </a:xfrm>
          <a:prstGeom prst="rect">
            <a:avLst/>
          </a:prstGeom>
        </p:spPr>
      </p:pic>
    </p:spTree>
    <p:extLst>
      <p:ext uri="{BB962C8B-B14F-4D97-AF65-F5344CB8AC3E}">
        <p14:creationId xmlns="" xmlns:p14="http://schemas.microsoft.com/office/powerpoint/2010/main" val="185268719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09974275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smtClean="0">
                <a:solidFill>
                  <a:srgbClr val="0077AA"/>
                </a:solidFill>
                <a:latin typeface="Liberation Mono"/>
                <a:ea typeface="Times New Roman" panose="02020603050405020304" pitchFamily="18" charset="0"/>
              </a:rPr>
              <a:t>SHOW DATABASES;</a:t>
            </a:r>
          </a:p>
          <a:p>
            <a:pPr>
              <a:lnSpc>
                <a:spcPct val="150000"/>
              </a:lnSpc>
            </a:pPr>
            <a:r>
              <a:rPr lang="en-IN" dirty="0" smtClean="0">
                <a:solidFill>
                  <a:srgbClr val="0077AA"/>
                </a:solidFill>
                <a:latin typeface="Liberation Mono"/>
                <a:ea typeface="Times New Roman" panose="02020603050405020304" pitchFamily="18" charset="0"/>
              </a:rPr>
              <a:t>SHOW SCHEMAS;</a:t>
            </a:r>
          </a:p>
          <a:p>
            <a:pPr>
              <a:lnSpc>
                <a:spcPct val="150000"/>
              </a:lnSpc>
            </a:pPr>
            <a:r>
              <a:rPr lang="en-IN" dirty="0" smtClean="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smtClean="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p>
          <a:p>
            <a:pPr>
              <a:lnSpc>
                <a:spcPct val="150000"/>
              </a:lnSpc>
            </a:pPr>
            <a:r>
              <a:rPr lang="en-IN" dirty="0" smtClean="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endParaRPr lang="en-IN" dirty="0">
              <a:solidFill>
                <a:srgbClr val="0077AA"/>
              </a:solidFill>
              <a:latin typeface="Liberation Mono"/>
              <a:ea typeface="Times New Roman" panose="02020603050405020304" pitchFamily="18" charset="0"/>
            </a:endParaRP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smtClean="0">
                <a:solidFill>
                  <a:srgbClr val="C74C49"/>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 means “no database is selected”. Issue the </a:t>
            </a:r>
            <a:r>
              <a:rPr lang="en-IN" sz="2000" b="1" i="1" dirty="0" smtClean="0">
                <a:solidFill>
                  <a:srgbClr val="C74C49"/>
                </a:solidFill>
                <a:latin typeface="Arial" panose="020B0604020202020204" pitchFamily="34" charset="0"/>
                <a:cs typeface="Arial" panose="020B0604020202020204" pitchFamily="34" charset="0"/>
              </a:rPr>
              <a:t>USE dbName</a:t>
            </a:r>
            <a:r>
              <a:rPr lang="en-IN" sz="2000" dirty="0" smtClean="0">
                <a:latin typeface="Arial" panose="020B0604020202020204" pitchFamily="34" charset="0"/>
                <a:cs typeface="Arial" panose="020B0604020202020204" pitchFamily="34" charset="0"/>
              </a:rPr>
              <a:t> command to select the database.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03499630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 xmlns:p14="http://schemas.microsoft.com/office/powerpoint/2010/main" val="386802882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USE DATABASES </a:t>
            </a:r>
            <a:r>
              <a:rPr lang="en-IN" b="1" dirty="0">
                <a:latin typeface="Arial" pitchFamily="34" charset="0"/>
                <a:cs typeface="Arial" pitchFamily="34" charset="0"/>
              </a:rPr>
              <a:t>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smtClean="0">
                <a:solidFill>
                  <a:srgbClr val="0077AA"/>
                </a:solidFill>
                <a:latin typeface="Arial" panose="020B0604020202020204" pitchFamily="34" charset="0"/>
                <a:cs typeface="Arial" panose="020B0604020202020204" pitchFamily="34" charset="0"/>
              </a:rPr>
              <a:t>USE </a:t>
            </a:r>
            <a:r>
              <a:rPr lang="en-IN" dirty="0" smtClean="0">
                <a:solidFill>
                  <a:srgbClr val="669900"/>
                </a:solidFill>
                <a:latin typeface="Arial" panose="020B0604020202020204" pitchFamily="34" charset="0"/>
                <a:cs typeface="Arial" panose="020B0604020202020204" pitchFamily="34" charset="0"/>
              </a:rPr>
              <a:t>db1</a:t>
            </a:r>
          </a:p>
          <a:p>
            <a:pPr>
              <a:lnSpc>
                <a:spcPct val="150000"/>
              </a:lnSpc>
            </a:pPr>
            <a:r>
              <a:rPr lang="en-IN" dirty="0" smtClean="0">
                <a:solidFill>
                  <a:srgbClr val="0077AA"/>
                </a:solidFill>
                <a:latin typeface="Arial" panose="020B0604020202020204" pitchFamily="34" charset="0"/>
                <a:cs typeface="Arial" panose="020B0604020202020204" pitchFamily="34" charset="0"/>
              </a:rPr>
              <a:t>\U </a:t>
            </a:r>
            <a:r>
              <a:rPr lang="en-IN" dirty="0" smtClean="0">
                <a:solidFill>
                  <a:srgbClr val="669900"/>
                </a:solidFill>
                <a:latin typeface="Arial" panose="020B0604020202020204" pitchFamily="34" charset="0"/>
                <a:cs typeface="Arial" panose="020B0604020202020204" pitchFamily="34" charset="0"/>
              </a:rPr>
              <a:t>db1</a:t>
            </a:r>
            <a:endParaRPr lang="en-IN" dirty="0">
              <a:solidFill>
                <a:srgbClr val="669900"/>
              </a:solidFill>
              <a:latin typeface="Arial" panose="020B0604020202020204" pitchFamily="34" charset="0"/>
              <a:cs typeface="Arial" panose="020B0604020202020204" pitchFamily="34" charset="0"/>
            </a:endParaRP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a:t>
            </a:r>
            <a:r>
              <a:rPr lang="en-IN" b="1" dirty="0">
                <a:solidFill>
                  <a:schemeClr val="bg1">
                    <a:lumMod val="95000"/>
                  </a:schemeClr>
                </a:solidFill>
                <a:latin typeface="Arial" panose="020B0604020202020204" pitchFamily="34" charset="0"/>
                <a:cs typeface="Arial" panose="020B0604020202020204" pitchFamily="34" charset="0"/>
              </a:rPr>
              <a:t>does not require a </a:t>
            </a:r>
            <a:r>
              <a:rPr lang="en-IN" b="1" dirty="0" smtClean="0">
                <a:solidFill>
                  <a:schemeClr val="bg1">
                    <a:lumMod val="95000"/>
                  </a:schemeClr>
                </a:solidFill>
                <a:latin typeface="Arial" panose="020B0604020202020204" pitchFamily="34" charset="0"/>
                <a:cs typeface="Arial" panose="020B0604020202020204" pitchFamily="34" charset="0"/>
              </a:rPr>
              <a:t>semicolon.</a:t>
            </a:r>
          </a:p>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must be followed by a database name.</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 xmlns:p14="http://schemas.microsoft.com/office/powerpoint/2010/main" val="152473364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35990276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a:solidFill>
                  <a:srgbClr val="A67F59"/>
                </a:solidFill>
                <a:latin typeface="Liberation Mono"/>
              </a:rPr>
              <a:t>IF NOT EXISTS </a:t>
            </a:r>
            <a:r>
              <a:rPr lang="en-IN" dirty="0" smtClean="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 xmlns:p14="http://schemas.microsoft.com/office/powerpoint/2010/main" val="250504884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 xmlns:p14="http://schemas.microsoft.com/office/powerpoint/2010/main" val="197510678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DROP DATABASE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A67F59"/>
                </a:solidFill>
                <a:latin typeface="Liberation Mono"/>
              </a:rPr>
              <a:t>IF</a:t>
            </a:r>
            <a:r>
              <a:rPr lang="en-IN" dirty="0" smtClean="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DROP SCHEMA </a:t>
            </a:r>
            <a:r>
              <a:rPr lang="en-IN" b="1" dirty="0">
                <a:solidFill>
                  <a:schemeClr val="bg1">
                    <a:lumMod val="95000"/>
                  </a:schemeClr>
                </a:solidFill>
                <a:latin typeface="Arial" panose="020B0604020202020204" pitchFamily="34" charset="0"/>
                <a:cs typeface="Arial" panose="020B0604020202020204" pitchFamily="34" charset="0"/>
              </a:rPr>
              <a:t>is a synonym for </a:t>
            </a:r>
            <a:r>
              <a:rPr lang="en-IN" b="1" dirty="0" smtClean="0">
                <a:solidFill>
                  <a:schemeClr val="bg1">
                    <a:lumMod val="95000"/>
                  </a:schemeClr>
                </a:solidFill>
                <a:latin typeface="Arial" panose="020B0604020202020204" pitchFamily="34" charset="0"/>
                <a:cs typeface="Arial" panose="020B0604020202020204" pitchFamily="34" charset="0"/>
              </a:rPr>
              <a:t>DROP DATABASE</a:t>
            </a:r>
            <a:r>
              <a:rPr lang="en-IN" b="1" dirty="0">
                <a:solidFill>
                  <a:schemeClr val="bg1">
                    <a:lumMod val="95000"/>
                  </a:schemeClr>
                </a:solidFill>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90382406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a:t>
            </a:r>
            <a:r>
              <a:rPr lang="en-IN" sz="4800" dirty="0" smtClean="0">
                <a:solidFill>
                  <a:srgbClr val="DC525C"/>
                </a:solidFill>
                <a:latin typeface="Segoe UI Light" panose="020B0502040204020203" pitchFamily="34" charset="0"/>
                <a:cs typeface="Segoe UI Light" panose="020B0502040204020203" pitchFamily="34" charset="0"/>
              </a:rPr>
              <a:t>Functions</a:t>
            </a:r>
          </a:p>
          <a:p>
            <a:pPr lvl="0" algn="ctr">
              <a:spcBef>
                <a:spcPct val="0"/>
              </a:spcBef>
              <a:defRPr/>
            </a:pPr>
            <a:r>
              <a:rPr lang="en-IN" sz="2800" dirty="0" smtClean="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10000975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 For </a:t>
            </a:r>
            <a:r>
              <a:rPr lang="en-IN" dirty="0">
                <a:latin typeface="Arial" panose="020B0604020202020204" pitchFamily="34" charset="0"/>
                <a:cs typeface="Arial" panose="020B0604020202020204" pitchFamily="34" charset="0"/>
              </a:rPr>
              <a:t>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LAST_INSERT_ID()</a:t>
            </a:r>
            <a:r>
              <a:rPr lang="en-IN" dirty="0" smtClean="0">
                <a:latin typeface="Arial" panose="020B0604020202020204" pitchFamily="34" charset="0"/>
                <a:cs typeface="Arial" panose="020B0604020202020204" pitchFamily="34" charset="0"/>
              </a:rPr>
              <a:t> - Value </a:t>
            </a:r>
            <a:r>
              <a:rPr lang="en-IN" dirty="0">
                <a:latin typeface="Arial" panose="020B0604020202020204" pitchFamily="34" charset="0"/>
                <a:cs typeface="Arial" panose="020B0604020202020204" pitchFamily="34" charset="0"/>
              </a:rPr>
              <a:t>of the AUTOINCREMENT column for the last INSERT</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ROW_COUNT()</a:t>
            </a:r>
            <a:r>
              <a:rPr lang="en-IN" dirty="0" smtClean="0">
                <a:latin typeface="Arial" panose="020B0604020202020204" pitchFamily="34" charset="0"/>
                <a:cs typeface="Arial" panose="020B0604020202020204" pitchFamily="34" charset="0"/>
              </a:rPr>
              <a:t> - The </a:t>
            </a:r>
            <a:r>
              <a:rPr lang="en-IN" dirty="0">
                <a:latin typeface="Arial" panose="020B0604020202020204" pitchFamily="34" charset="0"/>
                <a:cs typeface="Arial" panose="020B0604020202020204" pitchFamily="34" charset="0"/>
              </a:rPr>
              <a:t>number of rows updated</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DATABASE()</a:t>
            </a:r>
            <a:r>
              <a:rPr lang="en-IN" dirty="0" smtClean="0">
                <a:latin typeface="Arial" panose="020B0604020202020204" pitchFamily="34" charset="0"/>
                <a:cs typeface="Arial" panose="020B0604020202020204" pitchFamily="34" charset="0"/>
              </a:rPr>
              <a:t> - Return </a:t>
            </a:r>
            <a:r>
              <a:rPr lang="en-IN" dirty="0">
                <a:latin typeface="Arial" panose="020B0604020202020204" pitchFamily="34" charset="0"/>
                <a:cs typeface="Arial" panose="020B0604020202020204" pitchFamily="34" charset="0"/>
              </a:rPr>
              <a:t>the default (current) database name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SCHEMA()</a:t>
            </a:r>
            <a:r>
              <a:rPr lang="en-IN" dirty="0" smtClean="0">
                <a:latin typeface="Arial" panose="020B0604020202020204" pitchFamily="34" charset="0"/>
                <a:cs typeface="Arial" panose="020B0604020202020204" pitchFamily="34" charset="0"/>
              </a:rPr>
              <a:t> - Synonym </a:t>
            </a:r>
            <a:r>
              <a:rPr lang="en-IN" dirty="0">
                <a:latin typeface="Arial" panose="020B0604020202020204" pitchFamily="34" charset="0"/>
                <a:cs typeface="Arial" panose="020B0604020202020204" pitchFamily="34" charset="0"/>
              </a:rPr>
              <a:t>for DATABASE</a:t>
            </a:r>
            <a:r>
              <a:rPr lang="en-IN" dirty="0" smtClean="0">
                <a:latin typeface="Arial" panose="020B0604020202020204" pitchFamily="34" charset="0"/>
                <a:cs typeface="Arial" panose="020B0604020202020204" pitchFamily="34" charset="0"/>
              </a:rPr>
              <a:t>()</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 xmlns:p14="http://schemas.microsoft.com/office/powerpoint/2010/main" val="16965023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smtClean="0">
                <a:latin typeface="Arial" panose="020B0604020202020204" pitchFamily="34" charset="0"/>
                <a:cs typeface="Arial" panose="020B0604020202020204" pitchFamily="34" charset="0"/>
              </a:rPr>
              <a:t>MySQL</a:t>
            </a:r>
            <a:r>
              <a:rPr lang="en-IN" sz="3200" dirty="0" smtClean="0">
                <a:latin typeface="Arial" panose="020B0604020202020204" pitchFamily="34" charset="0"/>
                <a:cs typeface="Arial" panose="020B0604020202020204" pitchFamily="34" charset="0"/>
              </a:rPr>
              <a:t> </a:t>
            </a:r>
            <a:r>
              <a:rPr lang="en-IN" sz="2800" dirty="0" smtClean="0">
                <a:latin typeface="Arial" panose="020B0604020202020204" pitchFamily="34" charset="0"/>
                <a:cs typeface="Arial" panose="020B0604020202020204" pitchFamily="34" charset="0"/>
              </a:rPr>
              <a:t>is the most popular </a:t>
            </a:r>
            <a:r>
              <a:rPr lang="en-IN" sz="3200" b="1" dirty="0" smtClean="0">
                <a:latin typeface="Arial" panose="020B0604020202020204" pitchFamily="34" charset="0"/>
                <a:cs typeface="Arial" panose="020B0604020202020204" pitchFamily="34" charset="0"/>
              </a:rPr>
              <a:t>Open </a:t>
            </a:r>
            <a:r>
              <a:rPr lang="en-IN" sz="3200" b="1" dirty="0">
                <a:latin typeface="Arial" panose="020B0604020202020204" pitchFamily="34" charset="0"/>
                <a:cs typeface="Arial" panose="020B0604020202020204" pitchFamily="34" charset="0"/>
              </a:rPr>
              <a:t>Source</a:t>
            </a:r>
            <a:r>
              <a:rPr lang="en-IN" sz="2800" b="1" dirty="0" smtClean="0">
                <a:latin typeface="Arial" panose="020B0604020202020204" pitchFamily="34" charset="0"/>
                <a:cs typeface="Arial" panose="020B0604020202020204" pitchFamily="34" charset="0"/>
              </a:rPr>
              <a:t> </a:t>
            </a:r>
          </a:p>
          <a:p>
            <a:pPr algn="ctr"/>
            <a:r>
              <a:rPr lang="en-IN" sz="2800" dirty="0" smtClean="0">
                <a:latin typeface="Arial" panose="020B0604020202020204" pitchFamily="34" charset="0"/>
                <a:cs typeface="Arial" panose="020B0604020202020204" pitchFamily="34" charset="0"/>
              </a:rPr>
              <a:t>Relational Database Management System.</a:t>
            </a:r>
            <a:endParaRPr lang="en-US" sz="3600" b="1" dirty="0" smtClean="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a:t>
            </a:r>
            <a:r>
              <a:rPr lang="en-IN" sz="1400" dirty="0" smtClean="0">
                <a:latin typeface="Arial" panose="020B0604020202020204" pitchFamily="34" charset="0"/>
                <a:cs typeface="Arial" panose="020B0604020202020204" pitchFamily="34" charset="0"/>
              </a:rPr>
              <a:t>company - </a:t>
            </a:r>
            <a:r>
              <a:rPr lang="en-IN" sz="1400" dirty="0">
                <a:latin typeface="Arial" panose="020B0604020202020204" pitchFamily="34" charset="0"/>
                <a:cs typeface="Arial" panose="020B0604020202020204" pitchFamily="34" charset="0"/>
              </a:rPr>
              <a:t>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smtClean="0"/>
              <a:t>When you use MySQL, you’re actually using at least two programmes. One program is the MySQL server, </a:t>
            </a:r>
            <a:r>
              <a:rPr lang="en-IN" sz="2400" i="1" dirty="0" smtClean="0">
                <a:solidFill>
                  <a:srgbClr val="FF0000"/>
                </a:solidFill>
              </a:rPr>
              <a:t>mysqld</a:t>
            </a:r>
            <a:r>
              <a:rPr lang="en-IN" sz="2000" i="1" dirty="0" smtClean="0"/>
              <a:t> </a:t>
            </a:r>
            <a:r>
              <a:rPr lang="en-IN" sz="2000" dirty="0" smtClean="0"/>
              <a:t>and other program is </a:t>
            </a:r>
            <a:r>
              <a:rPr lang="en-IN" sz="2400" i="1" dirty="0">
                <a:solidFill>
                  <a:srgbClr val="FF0000"/>
                </a:solidFill>
              </a:rPr>
              <a:t>client</a:t>
            </a:r>
            <a:r>
              <a:rPr lang="en-IN" sz="2000" dirty="0" smtClean="0"/>
              <a:t> program that connects to the database server.</a:t>
            </a:r>
            <a:endParaRPr lang="en-IN" sz="2000" i="1" dirty="0"/>
          </a:p>
        </p:txBody>
      </p:sp>
    </p:spTree>
    <p:extLst>
      <p:ext uri="{BB962C8B-B14F-4D97-AF65-F5344CB8AC3E}">
        <p14:creationId xmlns="" xmlns:p14="http://schemas.microsoft.com/office/powerpoint/2010/main" val="396281944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smtClean="0">
                <a:solidFill>
                  <a:srgbClr val="006C86"/>
                </a:solidFill>
              </a:rPr>
              <a:t>.</a:t>
            </a:r>
            <a:endParaRPr lang="en-US" dirty="0">
              <a:solidFill>
                <a:srgbClr val="006C86"/>
              </a:solidFill>
            </a:endParaRPr>
          </a:p>
        </p:txBody>
      </p:sp>
      <p:sp>
        <p:nvSpPr>
          <p:cNvPr id="4" name="Rectangle 3"/>
          <p:cNvSpPr/>
          <p:nvPr/>
        </p:nvSpPr>
        <p:spPr>
          <a:xfrm>
            <a:off x="857224" y="3435494"/>
            <a:ext cx="7643866" cy="707886"/>
          </a:xfrm>
          <a:prstGeom prst="rect">
            <a:avLst/>
          </a:prstGeom>
        </p:spPr>
        <p:txBody>
          <a:bodyPr wrap="square">
            <a:spAutoFit/>
          </a:bodyPr>
          <a:lstStyle/>
          <a:p>
            <a:r>
              <a:rPr lang="en-US" sz="2000" dirty="0" smtClean="0">
                <a:solidFill>
                  <a:srgbClr val="006C86"/>
                </a:solidFill>
              </a:rPr>
              <a:t>The mysqlshow client can be used to quickly see which databases exist, their tables, or a table's columns or indexes</a:t>
            </a:r>
            <a:endParaRPr lang="en-US" sz="2000" dirty="0">
              <a:solidFill>
                <a:srgbClr val="006C86"/>
              </a:solidFill>
            </a:endParaRPr>
          </a:p>
        </p:txBody>
      </p:sp>
      <p:sp>
        <p:nvSpPr>
          <p:cNvPr id="5" name="Rectangle 4"/>
          <p:cNvSpPr/>
          <p:nvPr/>
        </p:nvSpPr>
        <p:spPr>
          <a:xfrm>
            <a:off x="285720" y="428604"/>
            <a:ext cx="7500990" cy="430887"/>
          </a:xfrm>
          <a:prstGeom prst="rect">
            <a:avLst/>
          </a:prstGeom>
        </p:spPr>
        <p:txBody>
          <a:bodyPr wrap="square">
            <a:spAutoFit/>
          </a:bodyPr>
          <a:lstStyle/>
          <a:p>
            <a:r>
              <a:rPr lang="en-US" sz="2200" dirty="0" smtClean="0">
                <a:solidFill>
                  <a:schemeClr val="accent5">
                    <a:lumMod val="75000"/>
                  </a:schemeClr>
                </a:solidFill>
              </a:rPr>
              <a:t>mysqlshow [</a:t>
            </a:r>
            <a:r>
              <a:rPr lang="en-US" sz="2200" i="1" dirty="0" smtClean="0">
                <a:solidFill>
                  <a:schemeClr val="accent5">
                    <a:lumMod val="75000"/>
                  </a:schemeClr>
                </a:solidFill>
              </a:rPr>
              <a:t>options</a:t>
            </a:r>
            <a:r>
              <a:rPr lang="en-US" sz="2200" dirty="0" smtClean="0">
                <a:solidFill>
                  <a:schemeClr val="accent5">
                    <a:lumMod val="75000"/>
                  </a:schemeClr>
                </a:solidFill>
              </a:rPr>
              <a:t>] [</a:t>
            </a:r>
            <a:r>
              <a:rPr lang="en-US" sz="2200" i="1" dirty="0" smtClean="0">
                <a:solidFill>
                  <a:schemeClr val="accent5">
                    <a:lumMod val="75000"/>
                  </a:schemeClr>
                </a:solidFill>
              </a:rPr>
              <a:t>db_name</a:t>
            </a:r>
            <a:r>
              <a:rPr lang="en-US" sz="2200" dirty="0" smtClean="0">
                <a:solidFill>
                  <a:schemeClr val="accent5">
                    <a:lumMod val="75000"/>
                  </a:schemeClr>
                </a:solidFill>
              </a:rPr>
              <a:t> [</a:t>
            </a:r>
            <a:r>
              <a:rPr lang="en-US" sz="2200" i="1" dirty="0" smtClean="0">
                <a:solidFill>
                  <a:schemeClr val="accent5">
                    <a:lumMod val="75000"/>
                  </a:schemeClr>
                </a:solidFill>
              </a:rPr>
              <a:t>tbl_name</a:t>
            </a:r>
            <a:r>
              <a:rPr lang="en-US" sz="2200" dirty="0" smtClean="0">
                <a:solidFill>
                  <a:schemeClr val="accent5">
                    <a:lumMod val="75000"/>
                  </a:schemeClr>
                </a:solidFill>
              </a:rPr>
              <a:t> [</a:t>
            </a:r>
            <a:r>
              <a:rPr lang="en-US" sz="2200" i="1" dirty="0" smtClean="0">
                <a:solidFill>
                  <a:schemeClr val="accent5">
                    <a:lumMod val="75000"/>
                  </a:schemeClr>
                </a:solidFill>
              </a:rPr>
              <a:t>col_name</a:t>
            </a:r>
            <a:r>
              <a:rPr lang="en-US" sz="2200" dirty="0" smtClean="0">
                <a:solidFill>
                  <a:schemeClr val="accent5">
                    <a:lumMod val="75000"/>
                  </a:schemeClr>
                </a:solidFill>
              </a:rPr>
              <a:t>]]]</a:t>
            </a:r>
            <a:endParaRPr lang="en-US" sz="2200" dirty="0">
              <a:solidFill>
                <a:schemeClr val="accent5">
                  <a:lumMod val="75000"/>
                </a:schemeClr>
              </a:solidFill>
            </a:endParaRPr>
          </a:p>
        </p:txBody>
      </p:sp>
    </p:spTree>
    <p:extLst>
      <p:ext uri="{BB962C8B-B14F-4D97-AF65-F5344CB8AC3E}">
        <p14:creationId xmlns="" xmlns:p14="http://schemas.microsoft.com/office/powerpoint/2010/main" val="310000975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400" dirty="0" smtClean="0"/>
              <a:t> </a:t>
            </a:r>
            <a:r>
              <a:rPr lang="en-US" sz="2000" dirty="0" smtClean="0"/>
              <a:t>– Get Quick Info On MySQL DB, Table, Column and Index</a:t>
            </a:r>
            <a:endParaRPr lang="en-US" sz="2000" dirty="0"/>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smtClean="0">
                <a:solidFill>
                  <a:srgbClr val="00B050"/>
                </a:solidFill>
                <a:latin typeface="Arial" panose="020B0604020202020204" pitchFamily="34" charset="0"/>
                <a:ea typeface="Arial Unicode MS"/>
                <a:cs typeface="Arial" panose="020B0604020202020204" pitchFamily="34" charset="0"/>
              </a:rPr>
              <a:t>[</a:t>
            </a:r>
            <a:r>
              <a:rPr lang="en-US" dirty="0" smtClean="0">
                <a:solidFill>
                  <a:srgbClr val="00B050"/>
                </a:solidFill>
              </a:rPr>
              <a:t>Display available databases</a:t>
            </a:r>
            <a:r>
              <a:rPr lang="en-US" dirty="0" smtClean="0">
                <a:solidFill>
                  <a:srgbClr val="00B050"/>
                </a:solidFill>
                <a:latin typeface="Arial" panose="020B0604020202020204" pitchFamily="34" charset="0"/>
                <a:ea typeface="Arial Unicode MS"/>
                <a:cs typeface="Arial" panose="020B0604020202020204" pitchFamily="34" charset="0"/>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smtClean="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smtClean="0">
              <a:solidFill>
                <a:srgbClr val="00B050"/>
              </a:solidFill>
            </a:endParaRPr>
          </a:p>
          <a:p>
            <a:pPr>
              <a:lnSpc>
                <a:spcPct val="150000"/>
              </a:lnSpc>
            </a:pPr>
            <a:r>
              <a:rPr lang="en-IN" dirty="0" smtClean="0">
                <a:solidFill>
                  <a:srgbClr val="00B050"/>
                </a:solidFill>
              </a:rPr>
              <a:t>[</a:t>
            </a:r>
            <a:r>
              <a:rPr lang="en-US" dirty="0" smtClean="0">
                <a:solidFill>
                  <a:srgbClr val="00B050"/>
                </a:solidFill>
              </a:rPr>
              <a:t>Display all tables in a database</a:t>
            </a:r>
            <a:r>
              <a:rPr lang="en-IN" dirty="0" smtClean="0">
                <a:solidFill>
                  <a:srgbClr val="00B050"/>
                </a:solidFill>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p>
          <a:p>
            <a:pPr>
              <a:lnSpc>
                <a:spcPct val="150000"/>
              </a:lnSpc>
            </a:pPr>
            <a:endParaRPr lang="en-US" dirty="0" smtClean="0">
              <a:solidFill>
                <a:srgbClr val="00B050"/>
              </a:solidFill>
            </a:endParaRPr>
          </a:p>
          <a:p>
            <a:pPr>
              <a:lnSpc>
                <a:spcPct val="150000"/>
              </a:lnSpc>
            </a:pP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smtClean="0">
                <a:solidFill>
                  <a:srgbClr val="00B050"/>
                </a:solidFill>
              </a:rPr>
              <a:t>[Display tables along with number of columns in a database]</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smtClean="0">
              <a:solidFill>
                <a:srgbClr val="00B05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total number of columns and rows of all tables in a database]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 xmlns:p14="http://schemas.microsoft.com/office/powerpoint/2010/main" val="190382406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000" dirty="0" smtClean="0"/>
              <a:t> – Get Quick Info On MySQL DB, Table, Column and Index</a:t>
            </a:r>
            <a:endParaRPr lang="en-US" sz="2000" dirty="0"/>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smtClean="0">
                <a:solidFill>
                  <a:srgbClr val="00B050"/>
                </a:solidFill>
              </a:rPr>
              <a:t>[</a:t>
            </a:r>
            <a:r>
              <a:rPr lang="en-US" dirty="0" smtClean="0">
                <a:solidFill>
                  <a:srgbClr val="00B050"/>
                </a:solidFill>
              </a:rPr>
              <a:t>Display all columns of a table</a:t>
            </a:r>
            <a:r>
              <a:rPr lang="en-IN" dirty="0" smtClean="0">
                <a:solidFill>
                  <a:srgbClr val="00B050"/>
                </a:solidFill>
              </a:rPr>
              <a:t>]</a:t>
            </a:r>
            <a:endParaRPr lang="en-US" dirty="0" smtClean="0">
              <a:solidFill>
                <a:srgbClr val="00B050"/>
              </a:solidFill>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p>
          <a:p>
            <a:pPr>
              <a:lnSpc>
                <a:spcPct val="150000"/>
              </a:lnSpc>
            </a:pPr>
            <a:endParaRPr lang="en-US" dirty="0" smtClean="0">
              <a:solidFill>
                <a:srgbClr val="00B050"/>
              </a:solidFill>
            </a:endParaRPr>
          </a:p>
          <a:p>
            <a:pPr>
              <a:lnSpc>
                <a:spcPct val="150000"/>
              </a:lnSpc>
            </a:pPr>
            <a:r>
              <a:rPr lang="en-US" dirty="0" smtClean="0">
                <a:solidFill>
                  <a:srgbClr val="00B050"/>
                </a:solidFill>
              </a:rPr>
              <a:t> [Display details about a specific column from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IN" dirty="0" smtClean="0">
                <a:solidFill>
                  <a:srgbClr val="FFC000"/>
                </a:solidFill>
                <a:latin typeface="Liberation Mono"/>
              </a:rPr>
              <a:t> </a:t>
            </a:r>
            <a:r>
              <a:rPr lang="en-IN" dirty="0" smtClean="0">
                <a:solidFill>
                  <a:srgbClr val="FF0000"/>
                </a:solidFill>
                <a:latin typeface="Liberation Mono"/>
              </a:rPr>
              <a:t>empno</a:t>
            </a:r>
            <a:endParaRPr lang="en-US" dirty="0" smtClean="0">
              <a:solidFill>
                <a:srgbClr val="FF000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both indexes and columns of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 xmlns:p14="http://schemas.microsoft.com/office/powerpoint/2010/main" val="190382406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smtClean="0">
                <a:latin typeface="Arial" panose="020B0604020202020204" pitchFamily="34" charset="0"/>
                <a:cs typeface="Arial" panose="020B0604020202020204" pitchFamily="34" charset="0"/>
              </a:rPr>
              <a:t>CURRENT_USER(), CURRENT_USER</a:t>
            </a:r>
            <a:r>
              <a:rPr lang="en-IN" dirty="0" smtClean="0">
                <a:latin typeface="Arial" panose="020B0604020202020204" pitchFamily="34" charset="0"/>
                <a:cs typeface="Arial" panose="020B0604020202020204" pitchFamily="34" charset="0"/>
              </a:rPr>
              <a:t> - The authenticated user name and host name</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USER()</a:t>
            </a:r>
            <a:r>
              <a:rPr lang="en-IN" dirty="0" smtClean="0">
                <a:latin typeface="Arial" panose="020B0604020202020204" pitchFamily="34" charset="0"/>
                <a:cs typeface="Arial" panose="020B0604020202020204" pitchFamily="34" charset="0"/>
              </a:rPr>
              <a:t> - The user name and host name provided by the client</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SESSION_USER()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SYSTEM_USER()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VERSION()</a:t>
            </a:r>
            <a:r>
              <a:rPr lang="en-IN" dirty="0" smtClean="0">
                <a:latin typeface="Arial" panose="020B0604020202020204" pitchFamily="34" charset="0"/>
                <a:cs typeface="Arial" panose="020B0604020202020204" pitchFamily="34" charset="0"/>
              </a:rPr>
              <a:t> - Return a string that indicates the MySQL server version</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CONNECTION_ID()</a:t>
            </a:r>
            <a:r>
              <a:rPr lang="en-IN" dirty="0" smtClean="0">
                <a:latin typeface="Arial" panose="020B0604020202020204" pitchFamily="34" charset="0"/>
                <a:cs typeface="Arial" panose="020B0604020202020204" pitchFamily="34" charset="0"/>
              </a:rPr>
              <a:t> - Return the connection ID (thread ID) for the connection</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 xmlns:p14="http://schemas.microsoft.com/office/powerpoint/2010/main" val="298077907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2351836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Source command</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endParaRPr lang="en-IN" dirty="0" smtClean="0">
              <a:solidFill>
                <a:srgbClr val="0089A4"/>
              </a:solidFill>
              <a:latin typeface="Arial" panose="020B0604020202020204" pitchFamily="34" charset="0"/>
              <a:cs typeface="Arial" panose="020B0604020202020204" pitchFamily="34" charset="0"/>
            </a:endParaRP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a:t>
            </a:r>
            <a:r>
              <a:rPr lang="en-IN" dirty="0" smtClean="0">
                <a:solidFill>
                  <a:srgbClr val="0089A4"/>
                </a:solidFill>
                <a:latin typeface="Arial" panose="020B0604020202020204" pitchFamily="34" charset="0"/>
                <a:cs typeface="Arial" panose="020B0604020202020204" pitchFamily="34" charset="0"/>
              </a:rPr>
              <a:t>MySQLDEMOBLD7.SQL‘</a:t>
            </a:r>
          </a:p>
          <a:p>
            <a:pPr marL="342900" indent="-342900">
              <a:lnSpc>
                <a:spcPct val="200000"/>
              </a:lnSpc>
              <a:buFont typeface="Arial" panose="020B0604020202020204" pitchFamily="34" charset="0"/>
              <a:buChar char="•"/>
            </a:pPr>
            <a:r>
              <a:rPr lang="en-IN" dirty="0" smtClean="0">
                <a:solidFill>
                  <a:srgbClr val="0089A4"/>
                </a:solidFill>
                <a:latin typeface="Arial" panose="020B0604020202020204" pitchFamily="34" charset="0"/>
                <a:cs typeface="Arial" panose="020B0604020202020204" pitchFamily="34" charset="0"/>
              </a:rPr>
              <a:t>SOURCE //infoserver1/infodomain1/Everyone/DBT/MySQLDEMOBLD7.SQL</a:t>
            </a:r>
            <a:endParaRPr lang="en-IN" dirty="0">
              <a:solidFill>
                <a:srgbClr val="0089A4"/>
              </a:solidFill>
              <a:latin typeface="Arial" panose="020B0604020202020204" pitchFamily="34" charset="0"/>
              <a:cs typeface="Arial" panose="020B0604020202020204" pitchFamily="34" charset="0"/>
            </a:endParaRPr>
          </a:p>
        </p:txBody>
      </p:sp>
      <p:sp>
        <p:nvSpPr>
          <p:cNvPr id="8" name="Rectangle 7"/>
          <p:cNvSpPr/>
          <p:nvPr/>
        </p:nvSpPr>
        <p:spPr>
          <a:xfrm>
            <a:off x="152400" y="1295400"/>
            <a:ext cx="8839200" cy="707886"/>
          </a:xfrm>
          <a:prstGeom prst="rect">
            <a:avLst/>
          </a:prstGeom>
        </p:spPr>
        <p:txBody>
          <a:bodyPr wrap="square">
            <a:spAutoFit/>
          </a:bodyPr>
          <a:lstStyle/>
          <a:p>
            <a:r>
              <a:rPr lang="en-US" sz="2000" dirty="0" smtClean="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 xmlns:p14="http://schemas.microsoft.com/office/powerpoint/2010/main" val="251411929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smtClean="0">
                <a:solidFill>
                  <a:srgbClr val="DC525C"/>
                </a:solidFill>
                <a:latin typeface="Segoe UI Light" panose="020B0502040204020203" pitchFamily="34" charset="0"/>
                <a:cs typeface="Segoe UI Light" panose="020B0502040204020203" pitchFamily="34" charset="0"/>
              </a:rPr>
              <a:t>SHOW </a:t>
            </a:r>
            <a:r>
              <a:rPr lang="en-IN" sz="4800" i="1" dirty="0" smtClean="0">
                <a:solidFill>
                  <a:srgbClr val="DC525C"/>
                </a:solidFill>
                <a:latin typeface="Segoe UI Light" panose="020B0502040204020203" pitchFamily="34" charset="0"/>
                <a:cs typeface="Segoe UI Light" panose="020B0502040204020203" pitchFamily="34" charset="0"/>
              </a:rPr>
              <a:t>COLUMNS</a:t>
            </a:r>
            <a:r>
              <a:rPr lang="en-IN" sz="4800" dirty="0" smtClean="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78420307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 xmlns:p14="http://schemas.microsoft.com/office/powerpoint/2010/main" val="2378881195"/>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1413280632"/>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2483612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a:t>
            </a:r>
            <a:r>
              <a:rPr lang="en-IN" dirty="0" smtClean="0">
                <a:solidFill>
                  <a:srgbClr val="DC525C"/>
                </a:solidFill>
                <a:latin typeface="Segoe UI Light" panose="020B0502040204020203" pitchFamily="34" charset="0"/>
                <a:cs typeface="Segoe UI Light" panose="020B0502040204020203" pitchFamily="34" charset="0"/>
              </a:rPr>
              <a:t>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93620006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smtClean="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a:t>
            </a:r>
            <a:r>
              <a:rPr lang="en-IN" sz="1400" b="1" dirty="0" smtClean="0">
                <a:solidFill>
                  <a:srgbClr val="FF0000"/>
                </a:solidFill>
                <a:latin typeface="Arial" panose="020B0604020202020204" pitchFamily="34" charset="0"/>
                <a:ea typeface="Arial Unicode MS"/>
                <a:cs typeface="Arial" panose="020B0604020202020204" pitchFamily="34" charset="0"/>
              </a:rPr>
              <a:t>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196350664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32619783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a:t>
            </a:r>
            <a:r>
              <a:rPr lang="en-US" b="1" dirty="0" smtClean="0">
                <a:latin typeface="Arial" pitchFamily="34" charset="0"/>
                <a:cs typeface="Arial" pitchFamily="34" charset="0"/>
              </a:rPr>
              <a:t>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4261328356"/>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smtClean="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a:t>
            </a:r>
            <a:r>
              <a:rPr lang="en-IN" sz="2000" dirty="0" smtClean="0">
                <a:latin typeface="Segoe UI Light" panose="020B0502040204020203" pitchFamily="34" charset="0"/>
                <a:cs typeface="Segoe UI Light" panose="020B0502040204020203" pitchFamily="34" charset="0"/>
              </a:rPr>
              <a:t>variables.</a:t>
            </a:r>
            <a:endParaRPr lang="en-IN" sz="2000" dirty="0">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725430980"/>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a:t>
            </a:r>
            <a:r>
              <a:rPr lang="en-US" b="1" dirty="0" smtClean="0">
                <a:latin typeface="Arial" pitchFamily="34" charset="0"/>
                <a:cs typeface="Arial" pitchFamily="34" charset="0"/>
              </a:rPr>
              <a:t>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smtClean="0">
                <a:solidFill>
                  <a:srgbClr val="0077AA"/>
                </a:solidFill>
                <a:latin typeface="Liberation Mono"/>
              </a:rPr>
              <a:t>SET</a:t>
            </a:r>
            <a:r>
              <a:rPr lang="en-US" dirty="0" smtClean="0"/>
              <a:t> </a:t>
            </a:r>
            <a:r>
              <a:rPr lang="en-US" dirty="0" smtClean="0">
                <a:solidFill>
                  <a:srgbClr val="0077AA"/>
                </a:solidFill>
                <a:latin typeface="Liberation Mono"/>
              </a:rPr>
              <a:t>SQL_SAFE_UPDATES</a:t>
            </a:r>
            <a:r>
              <a:rPr lang="en-US" dirty="0" smtClean="0"/>
              <a:t> </a:t>
            </a:r>
            <a:r>
              <a:rPr lang="en-US" dirty="0" smtClean="0">
                <a:solidFill>
                  <a:schemeClr val="accent5">
                    <a:lumMod val="50000"/>
                  </a:schemeClr>
                </a:solidFill>
              </a:rPr>
              <a:t>=</a:t>
            </a:r>
            <a:r>
              <a:rPr lang="en-US" dirty="0" smtClean="0"/>
              <a:t> </a:t>
            </a:r>
            <a:r>
              <a:rPr lang="en-US" dirty="0" smtClean="0">
                <a:solidFill>
                  <a:srgbClr val="669900"/>
                </a:solidFill>
                <a:latin typeface="Liberation Mono"/>
              </a:rPr>
              <a:t>0</a:t>
            </a:r>
            <a:r>
              <a:rPr lang="en-US" dirty="0" smtClean="0"/>
              <a:t>;</a:t>
            </a:r>
          </a:p>
          <a:p>
            <a:r>
              <a:rPr lang="en-US" dirty="0" smtClean="0">
                <a:solidFill>
                  <a:srgbClr val="0077AA"/>
                </a:solidFill>
                <a:latin typeface="Liberation Mono"/>
              </a:rPr>
              <a:t>SET</a:t>
            </a:r>
            <a:r>
              <a:rPr lang="en-US" dirty="0" smtClean="0"/>
              <a:t> </a:t>
            </a:r>
            <a:r>
              <a:rPr lang="en-US" dirty="0" smtClean="0">
                <a:solidFill>
                  <a:srgbClr val="0077AA"/>
                </a:solidFill>
                <a:latin typeface="Liberation Mono"/>
              </a:rPr>
              <a:t>SQL_SAFE_UPDATES</a:t>
            </a:r>
            <a:r>
              <a:rPr lang="en-US" dirty="0" smtClean="0"/>
              <a:t> </a:t>
            </a:r>
            <a:r>
              <a:rPr lang="en-US" dirty="0" smtClean="0">
                <a:solidFill>
                  <a:schemeClr val="accent5">
                    <a:lumMod val="50000"/>
                  </a:schemeClr>
                </a:solidFill>
              </a:rPr>
              <a:t>=</a:t>
            </a:r>
            <a:r>
              <a:rPr lang="en-US" dirty="0" smtClean="0"/>
              <a:t> </a:t>
            </a:r>
            <a:r>
              <a:rPr lang="en-US" dirty="0" smtClean="0">
                <a:solidFill>
                  <a:srgbClr val="669900"/>
                </a:solidFill>
                <a:latin typeface="Liberation Mono"/>
              </a:rPr>
              <a:t>false</a:t>
            </a:r>
            <a:r>
              <a:rPr lang="en-US" dirty="0" smtClean="0"/>
              <a:t>;</a:t>
            </a:r>
          </a:p>
        </p:txBody>
      </p:sp>
      <p:sp>
        <p:nvSpPr>
          <p:cNvPr id="5" name="Rectangle 4"/>
          <p:cNvSpPr/>
          <p:nvPr/>
        </p:nvSpPr>
        <p:spPr>
          <a:xfrm>
            <a:off x="500034" y="3929066"/>
            <a:ext cx="5286412" cy="369332"/>
          </a:xfrm>
          <a:prstGeom prst="rect">
            <a:avLst/>
          </a:prstGeom>
        </p:spPr>
        <p:txBody>
          <a:bodyPr wrap="square">
            <a:spAutoFit/>
          </a:bodyPr>
          <a:lstStyle/>
          <a:p>
            <a:r>
              <a:rPr lang="en-US" dirty="0" smtClean="0">
                <a:latin typeface="Liberation Mono"/>
              </a:rPr>
              <a:t>Enable/Disable :- </a:t>
            </a:r>
            <a:r>
              <a:rPr lang="en-US" dirty="0" smtClean="0">
                <a:solidFill>
                  <a:srgbClr val="669900"/>
                </a:solidFill>
                <a:latin typeface="Liberation Mono"/>
              </a:rPr>
              <a:t>1</a:t>
            </a:r>
            <a:r>
              <a:rPr lang="en-US" dirty="0" smtClean="0">
                <a:solidFill>
                  <a:srgbClr val="92D050"/>
                </a:solidFill>
                <a:latin typeface="Liberation Mono"/>
              </a:rPr>
              <a:t> </a:t>
            </a:r>
            <a:r>
              <a:rPr lang="en-US" dirty="0" smtClean="0">
                <a:solidFill>
                  <a:srgbClr val="669900"/>
                </a:solidFill>
                <a:latin typeface="Liberation Mono"/>
              </a:rPr>
              <a:t>(for true)  / 0 (for false)</a:t>
            </a:r>
          </a:p>
        </p:txBody>
      </p:sp>
    </p:spTree>
    <p:extLst>
      <p:ext uri="{BB962C8B-B14F-4D97-AF65-F5344CB8AC3E}">
        <p14:creationId xmlns="" xmlns:p14="http://schemas.microsoft.com/office/powerpoint/2010/main" val="2363153839"/>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3015355759"/>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380596928"/>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smtClean="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smtClean="0">
              <a:latin typeface="Arial" pitchFamily="34" charset="0"/>
              <a:ea typeface="+mj-ea"/>
              <a:cs typeface="Arial" pitchFamily="34" charset="0"/>
            </a:endParaRPr>
          </a:p>
        </p:txBody>
      </p:sp>
    </p:spTree>
    <p:extLst>
      <p:ext uri="{BB962C8B-B14F-4D97-AF65-F5344CB8AC3E}">
        <p14:creationId xmlns="" xmlns:p14="http://schemas.microsoft.com/office/powerpoint/2010/main" val="15734548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 xmlns:p14="http://schemas.microsoft.com/office/powerpoint/2010/main" val="154514397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0711911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smtClean="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smtClean="0">
                <a:latin typeface="Arial" panose="020B0604020202020204" pitchFamily="34" charset="0"/>
                <a:cs typeface="Arial" panose="020B0604020202020204" pitchFamily="34" charset="0"/>
              </a:rPr>
              <a:t>:</a:t>
            </a:r>
            <a:r>
              <a:rPr lang="en-IN" sz="2400" dirty="0" smtClean="0">
                <a:latin typeface="Arial" panose="020B0604020202020204" pitchFamily="34" charset="0"/>
                <a:cs typeface="Arial" panose="020B0604020202020204" pitchFamily="34" charset="0"/>
              </a:rPr>
              <a:t> In Database, a relation represents a </a:t>
            </a:r>
            <a:r>
              <a:rPr lang="en-IN" sz="2800" b="1" dirty="0" smtClean="0">
                <a:solidFill>
                  <a:srgbClr val="C00000"/>
                </a:solidFill>
                <a:latin typeface="Arial" panose="020B0604020202020204" pitchFamily="34" charset="0"/>
                <a:cs typeface="Arial" panose="020B0604020202020204" pitchFamily="34" charset="0"/>
              </a:rPr>
              <a:t>table</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or an </a:t>
            </a:r>
            <a:r>
              <a:rPr lang="en-IN" sz="2800" b="1" dirty="0" smtClean="0">
                <a:solidFill>
                  <a:srgbClr val="C00000"/>
                </a:solidFill>
                <a:latin typeface="Arial" panose="020B0604020202020204" pitchFamily="34" charset="0"/>
                <a:cs typeface="Arial" panose="020B0604020202020204" pitchFamily="34" charset="0"/>
              </a:rPr>
              <a:t>entity</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than contain attributes.</a:t>
            </a:r>
            <a:endParaRPr lang="en-IN" sz="2400" dirty="0">
              <a:latin typeface="Arial" panose="020B0604020202020204" pitchFamily="34" charset="0"/>
              <a:cs typeface="Arial" panose="020B0604020202020204" pitchFamily="34" charset="0"/>
            </a:endParaRPr>
          </a:p>
        </p:txBody>
      </p:sp>
      <p:sp>
        <p:nvSpPr>
          <p:cNvPr id="5" name="Rectangle 4"/>
          <p:cNvSpPr/>
          <p:nvPr/>
        </p:nvSpPr>
        <p:spPr>
          <a:xfrm>
            <a:off x="228600" y="2133600"/>
            <a:ext cx="8686800" cy="1384995"/>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a:t>
            </a:r>
            <a:r>
              <a:rPr lang="en-IN" sz="2400" dirty="0" smtClean="0">
                <a:latin typeface="Arial" panose="020B0604020202020204" pitchFamily="34" charset="0"/>
                <a:cs typeface="Arial" panose="020B0604020202020204" pitchFamily="34" charset="0"/>
              </a:rPr>
              <a:t>database, </a:t>
            </a:r>
            <a:r>
              <a:rPr lang="en-IN" sz="2400" dirty="0">
                <a:latin typeface="Arial" panose="020B0604020202020204" pitchFamily="34" charset="0"/>
                <a:cs typeface="Arial" panose="020B0604020202020204" pitchFamily="34" charset="0"/>
              </a:rPr>
              <a:t>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a:t>
            </a:r>
            <a:r>
              <a:rPr lang="en-IN" sz="2400" dirty="0" smtClean="0">
                <a:latin typeface="Arial" panose="020B0604020202020204" pitchFamily="34" charset="0"/>
                <a:cs typeface="Arial" panose="020B0604020202020204" pitchFamily="34" charset="0"/>
              </a:rPr>
              <a:t>i.e. </a:t>
            </a:r>
            <a:r>
              <a:rPr lang="en-IN" sz="2400" dirty="0">
                <a:latin typeface="Arial" panose="020B0604020202020204" pitchFamily="34" charset="0"/>
                <a:cs typeface="Arial" panose="020B0604020202020204" pitchFamily="34" charset="0"/>
              </a:rPr>
              <a:t>what kind of relationship type they hold between them. </a:t>
            </a:r>
            <a:endParaRPr lang="en-IN" sz="2400" dirty="0" smtClean="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866900" y="3962400"/>
            <a:ext cx="5410200" cy="954107"/>
          </a:xfrm>
          <a:prstGeom prst="rect">
            <a:avLst/>
          </a:prstGeom>
          <a:solidFill>
            <a:srgbClr val="CFFF21"/>
          </a:solidFill>
        </p:spPr>
        <p:txBody>
          <a:bodyPr wrap="square">
            <a:spAutoFit/>
          </a:bodyPr>
          <a:lstStyle/>
          <a:p>
            <a:r>
              <a:rPr lang="en-IN" sz="2800" b="1" dirty="0" smtClean="0">
                <a:solidFill>
                  <a:srgbClr val="C00000"/>
                </a:solidFill>
                <a:latin typeface="Arial" panose="020B0604020202020204" pitchFamily="34" charset="0"/>
                <a:cs typeface="Arial" panose="020B0604020202020204" pitchFamily="34" charset="0"/>
              </a:rPr>
              <a:t>Primary/Foreign </a:t>
            </a:r>
            <a:r>
              <a:rPr lang="en-IN" sz="2800" b="1" dirty="0">
                <a:solidFill>
                  <a:srgbClr val="C00000"/>
                </a:solidFill>
                <a:latin typeface="Arial" panose="020B0604020202020204" pitchFamily="34" charset="0"/>
                <a:cs typeface="Arial" panose="020B0604020202020204" pitchFamily="34" charset="0"/>
              </a:rPr>
              <a:t>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 xmlns:p14="http://schemas.microsoft.com/office/powerpoint/2010/main" val="350809653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smtClean="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smtClean="0">
                <a:latin typeface="Arial" pitchFamily="34" charset="0"/>
                <a:cs typeface="Arial" pitchFamily="34" charset="0"/>
              </a:rPr>
              <a:t>The </a:t>
            </a:r>
            <a:r>
              <a:rPr lang="en-US" b="1" u="sng" dirty="0" smtClean="0">
                <a:latin typeface="Arial" pitchFamily="34" charset="0"/>
                <a:cs typeface="Arial" pitchFamily="34" charset="0"/>
              </a:rPr>
              <a:t>SELECT</a:t>
            </a:r>
            <a:r>
              <a:rPr lang="en-US" dirty="0" smtClean="0">
                <a:latin typeface="Arial" pitchFamily="34" charset="0"/>
                <a:cs typeface="Arial" pitchFamily="34" charset="0"/>
              </a:rPr>
              <a:t> statement retrieves or extracts data from tables in the database.</a:t>
            </a:r>
            <a:endParaRPr lang="en-US" dirty="0">
              <a:latin typeface="Arial" pitchFamily="34" charset="0"/>
              <a:cs typeface="Arial" pitchFamily="34" charset="0"/>
            </a:endParaRP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a:t>
            </a:r>
            <a:r>
              <a:rPr lang="en-IN" b="1" dirty="0" smtClean="0">
                <a:latin typeface="Arial" panose="020B0604020202020204" pitchFamily="34" charset="0"/>
                <a:cs typeface="Arial" panose="020B0604020202020204" pitchFamily="34" charset="0"/>
              </a:rPr>
              <a:t>offset using </a:t>
            </a:r>
            <a:r>
              <a:rPr lang="en-IN" b="1" dirty="0">
                <a:latin typeface="Arial" panose="020B0604020202020204" pitchFamily="34" charset="0"/>
                <a:cs typeface="Arial" panose="020B0604020202020204" pitchFamily="34" charset="0"/>
              </a:rPr>
              <a:t>OFFSET </a:t>
            </a:r>
            <a:r>
              <a:rPr lang="en-IN" b="1" dirty="0" smtClean="0">
                <a:latin typeface="Arial" panose="020B0604020202020204" pitchFamily="34" charset="0"/>
                <a:cs typeface="Arial" panose="020B0604020202020204" pitchFamily="34" charset="0"/>
              </a:rPr>
              <a:t>from where SELECT will </a:t>
            </a:r>
            <a:r>
              <a:rPr lang="en-IN" b="1" dirty="0">
                <a:latin typeface="Arial" panose="020B0604020202020204" pitchFamily="34" charset="0"/>
                <a:cs typeface="Arial" panose="020B0604020202020204" pitchFamily="34" charset="0"/>
              </a:rPr>
              <a:t>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 xmlns:p14="http://schemas.microsoft.com/office/powerpoint/2010/main" val="162792400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smtClean="0">
                <a:solidFill>
                  <a:srgbClr val="0089A4"/>
                </a:solidFill>
                <a:latin typeface="Arial" pitchFamily="34" charset="0"/>
                <a:cs typeface="Arial" pitchFamily="34" charset="0"/>
              </a:rPr>
              <a:t>SELECTION </a:t>
            </a:r>
            <a:endParaRPr lang="en-US" sz="2400" dirty="0">
              <a:solidFill>
                <a:srgbClr val="0089A4"/>
              </a:solidFill>
              <a:latin typeface="Arial" pitchFamily="34" charset="0"/>
              <a:cs typeface="Arial" pitchFamily="34" charset="0"/>
            </a:endParaRP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 xmlns:p14="http://schemas.microsoft.com/office/powerpoint/2010/main" val="254608902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smtClean="0">
                <a:solidFill>
                  <a:srgbClr val="5F9378"/>
                </a:solidFill>
                <a:latin typeface="Arial" pitchFamily="34" charset="0"/>
                <a:cs typeface="Arial" pitchFamily="34" charset="0"/>
              </a:rPr>
              <a:t>SELECTION</a:t>
            </a:r>
            <a:endParaRPr lang="en-US" sz="2800" b="1" i="1" dirty="0">
              <a:solidFill>
                <a:srgbClr val="5F9378"/>
              </a:solidFill>
              <a:latin typeface="Arial" pitchFamily="34" charset="0"/>
              <a:cs typeface="Arial" pitchFamily="34" charset="0"/>
            </a:endParaRPr>
          </a:p>
          <a:p>
            <a:r>
              <a:rPr lang="en-US" sz="2400" dirty="0" smtClean="0">
                <a:latin typeface="Arial" pitchFamily="34" charset="0"/>
                <a:cs typeface="Arial" pitchFamily="34" charset="0"/>
              </a:rPr>
              <a:t>Selection capability in SQL is to choose the rows in a table that you want to return by a query.</a:t>
            </a:r>
            <a:endParaRPr lang="en-US" sz="2400" b="1" dirty="0" smtClean="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 xmlns:p14="http://schemas.microsoft.com/office/powerpoint/2010/main" val="416209800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smtClean="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 xmlns:p14="http://schemas.microsoft.com/office/powerpoint/2010/main" val="178652179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smtClean="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gridCol w="892908"/>
                <a:gridCol w="1012092"/>
                <a:gridCol w="1373554"/>
                <a:gridCol w="1445846"/>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tr>
            </a:tbl>
          </a:graphicData>
        </a:graphic>
      </p:graphicFrame>
      <p:graphicFrame>
        <p:nvGraphicFramePr>
          <p:cNvPr id="6" name="Table 5"/>
          <p:cNvGraphicFramePr>
            <a:graphicFrameLocks noGrp="1"/>
          </p:cNvGraphicFramePr>
          <p:nvPr>
            <p:extLst>
              <p:ext uri="{D42A27DB-BD31-4B8C-83A1-F6EECF244321}">
                <p14:modId xmlns=""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gridCol w="962526"/>
                <a:gridCol w="1042738"/>
              </a:tblGrid>
              <a:tr h="402566">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r>
              <a:tr h="452887">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SALES</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BARODA</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r>
            </a:tbl>
          </a:graphicData>
        </a:graphic>
      </p:graphicFrame>
    </p:spTree>
    <p:extLst>
      <p:ext uri="{BB962C8B-B14F-4D97-AF65-F5344CB8AC3E}">
        <p14:creationId xmlns="" xmlns:p14="http://schemas.microsoft.com/office/powerpoint/2010/main" val="1088603037"/>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40903718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a:t>
            </a:r>
            <a:r>
              <a:rPr lang="en-US" sz="2400" dirty="0">
                <a:latin typeface="Arial" panose="020B0604020202020204" pitchFamily="34" charset="0"/>
                <a:cs typeface="Arial" panose="020B0604020202020204" pitchFamily="34" charset="0"/>
              </a:rPr>
              <a:t>*</a:t>
            </a:r>
            <a:r>
              <a:rPr lang="en-US" sz="2400" dirty="0" smtClean="0">
                <a:latin typeface="Arial"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a:t>
            </a:r>
            <a:r>
              <a:rPr lang="en-US" sz="2400" dirty="0" smtClean="0">
                <a:latin typeface="Arial" pitchFamily="34" charset="0"/>
                <a:cs typeface="Arial" pitchFamily="34" charset="0"/>
              </a:rPr>
              <a:t>table_references&gt;</a:t>
            </a:r>
            <a:endParaRPr lang="en-US" sz="2400" dirty="0">
              <a:latin typeface="Arial" pitchFamily="34" charset="0"/>
              <a:cs typeface="Arial" pitchFamily="34" charset="0"/>
            </a:endParaRP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column-list</a:t>
            </a:r>
            <a:r>
              <a:rPr lang="en-US" sz="2400" dirty="0" smtClean="0">
                <a:solidFill>
                  <a:srgbClr val="298AE5"/>
                </a:solidFill>
                <a:latin typeface="Arial" panose="020B0604020202020204" pitchFamily="34" charset="0"/>
                <a:cs typeface="Arial" panose="020B0604020202020204"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 xmlns:p14="http://schemas.microsoft.com/office/powerpoint/2010/main" val="1623424744"/>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Column - </a:t>
            </a:r>
            <a:r>
              <a:rPr lang="en-US" sz="4800" dirty="0">
                <a:solidFill>
                  <a:srgbClr val="DC525C"/>
                </a:solidFill>
                <a:latin typeface="Segoe UI Light" panose="020B0502040204020203" pitchFamily="34" charset="0"/>
                <a:cs typeface="Segoe UI Light" panose="020B0502040204020203" pitchFamily="34" charset="0"/>
              </a:rPr>
              <a:t>ALIAS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smtClean="0">
                <a:solidFill>
                  <a:srgbClr val="DD4A68"/>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smtClean="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smtClean="0">
                <a:latin typeface="Segoe UI Light" panose="020B0502040204020203" pitchFamily="34" charset="0"/>
                <a:cs typeface="Segoe UI Light" panose="020B0502040204020203" pitchFamily="34" charset="0"/>
              </a:rPr>
              <a:t>identifier </a:t>
            </a:r>
            <a:r>
              <a:rPr lang="en-IN" sz="2200" b="1" dirty="0" smtClean="0">
                <a:latin typeface="Segoe UI Light" panose="020B0502040204020203" pitchFamily="34" charset="0"/>
                <a:cs typeface="Segoe UI Light" panose="020B0502040204020203" pitchFamily="34" charset="0"/>
              </a:rPr>
              <a:t>( ` )</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or </a:t>
            </a:r>
            <a:r>
              <a:rPr lang="en-IN" sz="2200" b="1" i="1" dirty="0">
                <a:latin typeface="Segoe UI Light" panose="020B0502040204020203" pitchFamily="34" charset="0"/>
                <a:cs typeface="Segoe UI Light" panose="020B0502040204020203" pitchFamily="34" charset="0"/>
              </a:rPr>
              <a:t>string </a:t>
            </a:r>
            <a:r>
              <a:rPr lang="en-IN" sz="2200" b="1" i="1" dirty="0" smtClean="0">
                <a:latin typeface="Segoe UI Light" panose="020B0502040204020203" pitchFamily="34" charset="0"/>
                <a:cs typeface="Segoe UI Light" panose="020B0502040204020203" pitchFamily="34" charset="0"/>
              </a:rPr>
              <a:t>quoting </a:t>
            </a:r>
            <a:r>
              <a:rPr lang="en-IN" sz="2200" b="1" dirty="0" smtClean="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smtClean="0">
                <a:latin typeface="Segoe UI Light" panose="020B0502040204020203" pitchFamily="34" charset="0"/>
                <a:cs typeface="Segoe UI Light" panose="020B0502040204020203" pitchFamily="34" charset="0"/>
              </a:rPr>
              <a:t> </a:t>
            </a:r>
            <a:r>
              <a:rPr lang="en-IN" sz="2200" b="1" dirty="0">
                <a:latin typeface="Segoe UI Light" panose="020B0502040204020203" pitchFamily="34" charset="0"/>
                <a:cs typeface="Segoe UI Light" panose="020B0502040204020203" pitchFamily="34" charset="0"/>
              </a:rPr>
              <a:t>" </a:t>
            </a:r>
            <a:r>
              <a:rPr lang="en-IN" sz="2200" b="1" dirty="0" smtClean="0">
                <a:latin typeface="Segoe UI Light" panose="020B0502040204020203" pitchFamily="34" charset="0"/>
                <a:cs typeface="Segoe UI Light" panose="020B0502040204020203" pitchFamily="34" charset="0"/>
              </a:rPr>
              <a:t>)</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characters.</a:t>
            </a:r>
          </a:p>
        </p:txBody>
      </p:sp>
    </p:spTree>
    <p:extLst>
      <p:ext uri="{BB962C8B-B14F-4D97-AF65-F5344CB8AC3E}">
        <p14:creationId xmlns="" xmlns:p14="http://schemas.microsoft.com/office/powerpoint/2010/main" val="20729158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itchFamily="34" charset="0"/>
                <a:cs typeface="Arial"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smtClean="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dirty="0">
                <a:latin typeface="Arial" panose="020B0604020202020204" pitchFamily="34" charset="0"/>
                <a:cs typeface="Arial" panose="020B0604020202020204" pitchFamily="34" charset="0"/>
              </a:rPr>
              <a:t>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 xmlns:p14="http://schemas.microsoft.com/office/powerpoint/2010/main" val="3722667859"/>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EMPNO</a:t>
            </a:r>
            <a:r>
              <a:rPr lang="en-US" dirty="0" smtClean="0">
                <a:solidFill>
                  <a:srgbClr val="DD4A68"/>
                </a:solidFill>
                <a:latin typeface="Arial" panose="020B0604020202020204" pitchFamily="34" charset="0"/>
                <a:ea typeface="Times New Roman" panose="02020603050405020304" pitchFamily="18" charset="0"/>
              </a:rPr>
              <a:t> as </a:t>
            </a:r>
            <a:r>
              <a:rPr lang="en-US" dirty="0">
                <a:solidFill>
                  <a:srgbClr val="DD4A68"/>
                </a:solidFill>
                <a:latin typeface="Arial" panose="020B0604020202020204" pitchFamily="34" charset="0"/>
                <a:ea typeface="Times New Roman" panose="02020603050405020304" pitchFamily="18" charset="0"/>
              </a:rPr>
              <a:t>EmployeeNumber,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Employee 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 </a:t>
            </a:r>
            <a:r>
              <a:rPr lang="en-US" dirty="0">
                <a:solidFill>
                  <a:srgbClr val="DD4A68"/>
                </a:solidFill>
                <a:latin typeface="Arial" panose="020B0604020202020204" pitchFamily="34" charset="0"/>
                <a:ea typeface="Times New Roman" panose="02020603050405020304" pitchFamily="18" charset="0"/>
              </a:rPr>
              <a:t>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sz="1600" dirty="0">
                <a:latin typeface="Arial" pitchFamily="34" charset="0"/>
                <a:cs typeface="Arial" pitchFamily="34"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 </a:t>
            </a:r>
            <a:r>
              <a:rPr lang="en-US" sz="1600" dirty="0">
                <a:latin typeface="Arial" pitchFamily="34" charset="0"/>
                <a:cs typeface="Arial" pitchFamily="34" charset="0"/>
              </a:rPr>
              <a:t>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 xmlns:p14="http://schemas.microsoft.com/office/powerpoint/2010/main" val="41182196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a:t>
            </a:r>
            <a:r>
              <a:rPr lang="en-IN" dirty="0" smtClean="0">
                <a:solidFill>
                  <a:srgbClr val="DC525C"/>
                </a:solidFill>
                <a:latin typeface="Segoe UI Light" panose="020B0502040204020203" pitchFamily="34" charset="0"/>
                <a:cs typeface="Segoe UI Light" panose="020B0502040204020203" pitchFamily="34" charset="0"/>
              </a:rPr>
              <a:t>management </a:t>
            </a:r>
            <a:r>
              <a:rPr lang="en-IN" dirty="0">
                <a:solidFill>
                  <a:srgbClr val="DC525C"/>
                </a:solidFill>
                <a:latin typeface="Segoe UI Light" panose="020B0502040204020203" pitchFamily="34" charset="0"/>
                <a:cs typeface="Segoe UI Light" panose="020B0502040204020203" pitchFamily="34" charset="0"/>
              </a:rPr>
              <a:t>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800600" y="147637"/>
            <a:ext cx="4043632" cy="2057400"/>
          </a:xfrm>
          <a:prstGeom prst="rect">
            <a:avLst/>
          </a:prstGeom>
        </p:spPr>
      </p:pic>
    </p:spTree>
    <p:extLst>
      <p:ext uri="{BB962C8B-B14F-4D97-AF65-F5344CB8AC3E}">
        <p14:creationId xmlns="" xmlns:p14="http://schemas.microsoft.com/office/powerpoint/2010/main" val="21183438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r>
              <a:rPr lang="en-IN" sz="2000" dirty="0" smtClean="0">
                <a:latin typeface="Arial" pitchFamily="34" charset="0"/>
                <a:ea typeface="+mj-ea"/>
                <a:cs typeface="Arial" pitchFamily="34" charset="0"/>
              </a:rPr>
              <a:t>.</a:t>
            </a:r>
            <a:endParaRPr lang="en-IN" sz="2000" dirty="0">
              <a:latin typeface="Arial" pitchFamily="34" charset="0"/>
              <a:ea typeface="+mj-ea"/>
              <a:cs typeface="Arial" pitchFamily="34" charset="0"/>
            </a:endParaRP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smtClean="0">
                <a:solidFill>
                  <a:srgbClr val="FECF84"/>
                </a:solidFill>
                <a:latin typeface="inherit"/>
              </a:rPr>
              <a:t>SELECT </a:t>
            </a:r>
            <a:r>
              <a:rPr lang="en-IN" sz="2000" dirty="0" smtClean="0">
                <a:solidFill>
                  <a:srgbClr val="FFFFFF"/>
                </a:solidFill>
                <a:latin typeface="Liberation Mono"/>
              </a:rPr>
              <a:t>orderNumber</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smtClean="0">
                <a:solidFill>
                  <a:srgbClr val="FFFFFF"/>
                </a:solidFill>
                <a:latin typeface="Liberation Mono"/>
              </a:rPr>
              <a:t>.`, </a:t>
            </a:r>
            <a:r>
              <a:rPr lang="en-IN" sz="2000" dirty="0" smtClean="0">
                <a:solidFill>
                  <a:srgbClr val="B1758C"/>
                </a:solidFill>
                <a:latin typeface="inherit"/>
              </a:rPr>
              <a:t>SUM</a:t>
            </a:r>
            <a:r>
              <a:rPr lang="en-IN" sz="2000" dirty="0" smtClean="0">
                <a:solidFill>
                  <a:srgbClr val="FFFFFF"/>
                </a:solidFill>
                <a:latin typeface="Liberation Mono"/>
              </a:rPr>
              <a:t>(price</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smtClean="0">
                <a:solidFill>
                  <a:srgbClr val="FFFFFF"/>
                </a:solidFill>
                <a:latin typeface="Liberation Mono"/>
              </a:rPr>
              <a:t>quantity)</a:t>
            </a:r>
            <a:r>
              <a:rPr lang="en-IN" sz="2000" dirty="0" smtClean="0">
                <a:solidFill>
                  <a:srgbClr val="82ADC9"/>
                </a:solidFill>
                <a:latin typeface="inherit"/>
              </a:rPr>
              <a:t> </a:t>
            </a:r>
            <a:r>
              <a:rPr lang="en-IN" sz="2000" dirty="0">
                <a:solidFill>
                  <a:srgbClr val="FFFFFF"/>
                </a:solidFill>
                <a:latin typeface="Liberation Mono"/>
              </a:rPr>
              <a:t>total</a:t>
            </a:r>
          </a:p>
          <a:p>
            <a:pPr latinLnBrk="1"/>
            <a:r>
              <a:rPr lang="en-IN" sz="2000" dirty="0" smtClean="0">
                <a:solidFill>
                  <a:srgbClr val="FECF84"/>
                </a:solidFill>
                <a:latin typeface="inherit"/>
              </a:rPr>
              <a:t>FROM </a:t>
            </a:r>
            <a:r>
              <a:rPr lang="en-IN" sz="2000" dirty="0" smtClean="0">
                <a:solidFill>
                  <a:srgbClr val="FFFFFF"/>
                </a:solidFill>
                <a:latin typeface="Liberation Mono"/>
              </a:rPr>
              <a:t>orderdetails</a:t>
            </a:r>
            <a:endParaRPr lang="en-IN" sz="2000" dirty="0">
              <a:solidFill>
                <a:srgbClr val="FFFFFF"/>
              </a:solidFill>
              <a:latin typeface="Liberation Mono"/>
            </a:endParaRPr>
          </a:p>
          <a:p>
            <a:pPr latinLnBrk="1"/>
            <a:r>
              <a:rPr lang="en-IN" sz="2000" dirty="0">
                <a:solidFill>
                  <a:srgbClr val="FECF84"/>
                </a:solidFill>
                <a:latin typeface="inherit"/>
              </a:rPr>
              <a:t>GROUP</a:t>
            </a:r>
            <a:r>
              <a:rPr lang="en-IN" sz="2000" dirty="0">
                <a:solidFill>
                  <a:srgbClr val="82ADC9"/>
                </a:solidFill>
                <a:latin typeface="inherit"/>
              </a:rPr>
              <a:t> </a:t>
            </a:r>
            <a:r>
              <a:rPr lang="en-IN" sz="2000" dirty="0" smtClean="0">
                <a:solidFill>
                  <a:srgbClr val="FECF84"/>
                </a:solidFill>
                <a:latin typeface="inherit"/>
              </a:rPr>
              <a:t>BY </a:t>
            </a:r>
            <a:r>
              <a:rPr lang="en-IN" sz="2000" dirty="0" smtClean="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smtClean="0">
                <a:solidFill>
                  <a:srgbClr val="FECF84"/>
                </a:solidFill>
                <a:latin typeface="inherit"/>
              </a:rPr>
              <a:t>HAVING </a:t>
            </a:r>
            <a:r>
              <a:rPr lang="en-IN" sz="2000" dirty="0" smtClean="0">
                <a:solidFill>
                  <a:srgbClr val="FFFFFF"/>
                </a:solidFill>
                <a:latin typeface="Liberation Mono"/>
              </a:rPr>
              <a:t>total</a:t>
            </a:r>
            <a:r>
              <a:rPr lang="en-IN" sz="2000" dirty="0" smtClean="0">
                <a:solidFill>
                  <a:srgbClr val="82ADC9"/>
                </a:solidFill>
                <a:latin typeface="inherit"/>
              </a:rPr>
              <a:t> </a:t>
            </a:r>
            <a:r>
              <a:rPr lang="en-IN" sz="2000" dirty="0">
                <a:solidFill>
                  <a:srgbClr val="82ADC9"/>
                </a:solidFill>
                <a:latin typeface="inherit"/>
              </a:rPr>
              <a:t>&gt;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 xmlns:p14="http://schemas.microsoft.com/office/powerpoint/2010/main" val="2681177987"/>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a:t>
            </a:r>
            <a:r>
              <a:rPr lang="en-US" sz="4800" dirty="0" smtClean="0">
                <a:solidFill>
                  <a:srgbClr val="DC525C"/>
                </a:solidFill>
                <a:latin typeface="Segoe UI Light" panose="020B0502040204020203" pitchFamily="34" charset="0"/>
                <a:cs typeface="Segoe UI Light" panose="020B0502040204020203" pitchFamily="34" charset="0"/>
              </a:rPr>
              <a:t>- EXPRESSIONS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smtClean="0">
                <a:solidFill>
                  <a:srgbClr val="006C86"/>
                </a:solidFill>
              </a:rPr>
              <a:t>"</a:t>
            </a:r>
            <a:r>
              <a:rPr lang="en-US" sz="2000" b="1" dirty="0" smtClean="0">
                <a:solidFill>
                  <a:srgbClr val="006C86"/>
                </a:solidFill>
              </a:rPr>
              <a:t>Strings</a:t>
            </a:r>
            <a:r>
              <a:rPr lang="en-US" sz="2000" dirty="0" smtClean="0">
                <a:solidFill>
                  <a:srgbClr val="006C86"/>
                </a:solidFill>
              </a:rPr>
              <a:t> are automatically converted to numbers and numbers to </a:t>
            </a:r>
            <a:r>
              <a:rPr lang="en-US" sz="2000" b="1" dirty="0" smtClean="0">
                <a:solidFill>
                  <a:srgbClr val="006C86"/>
                </a:solidFill>
              </a:rPr>
              <a:t>strings</a:t>
            </a:r>
            <a:r>
              <a:rPr lang="en-US" sz="2000" dirty="0" smtClean="0">
                <a:solidFill>
                  <a:srgbClr val="006C86"/>
                </a:solidFill>
              </a:rPr>
              <a:t> as necessary." This means that in order to compare a </a:t>
            </a:r>
            <a:r>
              <a:rPr lang="en-US" sz="2000" b="1" dirty="0" smtClean="0">
                <a:solidFill>
                  <a:srgbClr val="006C86"/>
                </a:solidFill>
              </a:rPr>
              <a:t>string</a:t>
            </a:r>
            <a:r>
              <a:rPr lang="en-US" sz="2000" dirty="0" smtClean="0">
                <a:solidFill>
                  <a:srgbClr val="006C86"/>
                </a:solidFill>
              </a:rPr>
              <a:t> to a number, it tries to parse a number from the start of the </a:t>
            </a:r>
            <a:r>
              <a:rPr lang="en-US" sz="2000" b="1" dirty="0" smtClean="0">
                <a:solidFill>
                  <a:srgbClr val="006C86"/>
                </a:solidFill>
              </a:rPr>
              <a:t>string</a:t>
            </a:r>
            <a:r>
              <a:rPr lang="en-US" sz="2000" dirty="0" smtClean="0">
                <a:solidFill>
                  <a:srgbClr val="006C86"/>
                </a:solidFill>
              </a:rPr>
              <a:t>. In this case there is no number there, so it converts to </a:t>
            </a:r>
            <a:r>
              <a:rPr lang="en-US" sz="2000" b="1" dirty="0" smtClean="0">
                <a:solidFill>
                  <a:srgbClr val="006C86"/>
                </a:solidFill>
              </a:rPr>
              <a:t>0</a:t>
            </a:r>
            <a:r>
              <a:rPr lang="en-US" sz="2000" dirty="0" smtClean="0">
                <a:solidFill>
                  <a:srgbClr val="006C86"/>
                </a:solidFill>
              </a:rPr>
              <a:t>, and </a:t>
            </a:r>
            <a:r>
              <a:rPr lang="en-US" sz="2000" b="1" dirty="0" smtClean="0">
                <a:solidFill>
                  <a:srgbClr val="006C86"/>
                </a:solidFill>
              </a:rPr>
              <a:t>0</a:t>
            </a:r>
            <a:r>
              <a:rPr lang="en-US" sz="2000" dirty="0" smtClean="0">
                <a:solidFill>
                  <a:srgbClr val="006C86"/>
                </a:solidFill>
              </a:rPr>
              <a:t> = </a:t>
            </a:r>
            <a:r>
              <a:rPr lang="en-US" sz="2000" b="1" dirty="0" smtClean="0">
                <a:solidFill>
                  <a:srgbClr val="006C86"/>
                </a:solidFill>
              </a:rPr>
              <a:t>0</a:t>
            </a:r>
            <a:r>
              <a:rPr lang="en-US" sz="2000" dirty="0" smtClean="0">
                <a:solidFill>
                  <a:srgbClr val="006C86"/>
                </a:solidFill>
              </a:rPr>
              <a:t> is true.</a:t>
            </a:r>
            <a:endParaRPr lang="en-US" sz="2000" dirty="0">
              <a:solidFill>
                <a:srgbClr val="006C86"/>
              </a:solidFill>
            </a:endParaRPr>
          </a:p>
        </p:txBody>
      </p:sp>
      <p:sp>
        <p:nvSpPr>
          <p:cNvPr id="4" name="Rectangle 3"/>
          <p:cNvSpPr/>
          <p:nvPr/>
        </p:nvSpPr>
        <p:spPr>
          <a:xfrm>
            <a:off x="428596" y="357166"/>
            <a:ext cx="8215370" cy="646331"/>
          </a:xfrm>
          <a:prstGeom prst="rect">
            <a:avLst/>
          </a:prstGeom>
        </p:spPr>
        <p:txBody>
          <a:bodyPr wrap="square">
            <a:spAutoFit/>
          </a:bodyPr>
          <a:lstStyle/>
          <a:p>
            <a:r>
              <a:rPr lang="en-US" dirty="0" smtClean="0"/>
              <a:t>select ename, substr(ename,1, 4), hex(substr(ename,1, 4)), cast(</a:t>
            </a:r>
            <a:r>
              <a:rPr lang="en-US" dirty="0" err="1" smtClean="0"/>
              <a:t>unhex</a:t>
            </a:r>
            <a:r>
              <a:rPr lang="en-US" dirty="0" smtClean="0"/>
              <a:t>(hex(substr(ename,1, 4))) as char(1000) CHARACTER SET utf8) from emp;</a:t>
            </a:r>
            <a:endParaRPr lang="en-US" dirty="0"/>
          </a:p>
        </p:txBody>
      </p:sp>
    </p:spTree>
    <p:extLst>
      <p:ext uri="{BB962C8B-B14F-4D97-AF65-F5344CB8AC3E}">
        <p14:creationId xmlns="" xmlns:p14="http://schemas.microsoft.com/office/powerpoint/2010/main" val="861791805"/>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a:t>
            </a:r>
            <a:r>
              <a:rPr lang="en-US" dirty="0" smtClean="0">
                <a:latin typeface="Arial" pitchFamily="34" charset="0"/>
                <a:cs typeface="Arial" pitchFamily="34" charset="0"/>
              </a:rPr>
              <a:t>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smtClean="0">
                <a:solidFill>
                  <a:srgbClr val="92D050"/>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'a1</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IN"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smtClean="0">
                <a:solidFill>
                  <a:srgbClr val="92D050"/>
                </a:solidFill>
                <a:latin typeface="Arial" panose="020B0604020202020204" pitchFamily="34" charset="0"/>
                <a:ea typeface="Times New Roman" panose="02020603050405020304" pitchFamily="18" charset="0"/>
              </a:rPr>
              <a:t>'1a' </a:t>
            </a:r>
            <a:r>
              <a:rPr lang="en-US" dirty="0" smtClean="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US"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smtClean="0">
                <a:solidFill>
                  <a:srgbClr val="DD4A68"/>
                </a:solidFill>
                <a:latin typeface="Arial" panose="020B0604020202020204" pitchFamily="34" charset="0"/>
                <a:ea typeface="Times New Roman" panose="02020603050405020304" pitchFamily="18" charset="0"/>
              </a:rPr>
              <a:t> 'New </a:t>
            </a:r>
            <a:r>
              <a:rPr lang="en-US" dirty="0">
                <a:solidFill>
                  <a:srgbClr val="DD4A68"/>
                </a:solidFill>
                <a:latin typeface="Arial" panose="020B0604020202020204" pitchFamily="34" charset="0"/>
                <a:ea typeface="Times New Roman" panose="02020603050405020304" pitchFamily="18" charset="0"/>
              </a:rPr>
              <a:t>Salary'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 xmlns:p14="http://schemas.microsoft.com/office/powerpoint/2010/main" val="3103817097"/>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 xmlns:p14="http://schemas.microsoft.com/office/powerpoint/2010/main" val="1754197338"/>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Comparison </a:t>
            </a:r>
            <a:r>
              <a:rPr lang="en-IN" sz="3200" b="1" i="1" dirty="0">
                <a:solidFill>
                  <a:srgbClr val="FFFF00"/>
                </a:solidFill>
                <a:latin typeface="Arial" pitchFamily="34" charset="0"/>
                <a:cs typeface="Arial" pitchFamily="34" charset="0"/>
              </a:rPr>
              <a:t>Functions </a:t>
            </a:r>
            <a:r>
              <a:rPr lang="en-IN" sz="3200" b="1" i="1" dirty="0" smtClean="0">
                <a:solidFill>
                  <a:srgbClr val="FFFF00"/>
                </a:solidFill>
                <a:latin typeface="Arial" pitchFamily="34" charset="0"/>
                <a:cs typeface="Arial" pitchFamily="34" charset="0"/>
              </a:rPr>
              <a:t>and Operator</a:t>
            </a:r>
            <a:endParaRPr lang="en-IN" sz="3200" b="1" i="1" dirty="0">
              <a:solidFill>
                <a:srgbClr val="FFFF00"/>
              </a:solidFill>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gridCol w="5867400"/>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IN</a:t>
                      </a:r>
                      <a:r>
                        <a:rPr lang="en-IN" sz="1700" u="none" strike="noStrike" dirty="0" smtClean="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 xmlns:p14="http://schemas.microsoft.com/office/powerpoint/2010/main" val="178024989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BETWEEN </a:t>
            </a:r>
            <a:r>
              <a:rPr lang="en-IN" sz="3200" b="1" i="1" dirty="0">
                <a:solidFill>
                  <a:srgbClr val="FFFF00"/>
                </a:solidFill>
                <a:latin typeface="Arial" pitchFamily="34" charset="0"/>
                <a:cs typeface="Arial" pitchFamily="34" charset="0"/>
              </a:rPr>
              <a:t>... AND </a:t>
            </a:r>
            <a:r>
              <a:rPr lang="en-IN" sz="3200" b="1" i="1" dirty="0" smtClean="0">
                <a:solidFill>
                  <a:srgbClr val="FFFF00"/>
                </a:solidFill>
                <a:latin typeface="Arial" pitchFamily="34" charset="0"/>
                <a:cs typeface="Arial" pitchFamily="34" charset="0"/>
              </a:rPr>
              <a:t>...</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a:t>
            </a:r>
            <a:r>
              <a:rPr lang="en-IN" dirty="0" smtClean="0">
                <a:solidFill>
                  <a:srgbClr val="FDE139"/>
                </a:solidFill>
              </a:rPr>
              <a:t>values</a:t>
            </a:r>
            <a:endParaRPr lang="en-IN" dirty="0">
              <a:solidFill>
                <a:srgbClr val="FDE139"/>
              </a:solidFill>
            </a:endParaRP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a:t>
            </a:r>
            <a:r>
              <a:rPr lang="en-IN" sz="2000" dirty="0" smtClean="0">
                <a:solidFill>
                  <a:srgbClr val="006C86"/>
                </a:solidFill>
                <a:latin typeface="Arial" panose="020B0604020202020204" pitchFamily="34" charset="0"/>
                <a:cs typeface="Arial" panose="020B0604020202020204" pitchFamily="34" charset="0"/>
              </a:rPr>
              <a:t>begin_expr, and end_expr</a:t>
            </a:r>
            <a:r>
              <a:rPr lang="en-IN" sz="2000" dirty="0">
                <a:solidFill>
                  <a:srgbClr val="006C86"/>
                </a:solidFill>
                <a:latin typeface="Arial" panose="020B0604020202020204" pitchFamily="34" charset="0"/>
                <a:cs typeface="Arial" panose="020B0604020202020204" pitchFamily="34" charset="0"/>
              </a:rPr>
              <a:t>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 xmlns:p14="http://schemas.microsoft.com/office/powerpoint/2010/main" val="1641846914"/>
      </p:ext>
    </p:extLst>
  </p:cSld>
  <p:clrMapOvr>
    <a:masterClrMapping/>
  </p:clrMapOvr>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smtClean="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 xmlns:p14="http://schemas.microsoft.com/office/powerpoint/2010/main" val="2086150829"/>
      </p:ext>
    </p:extLst>
  </p:cSld>
  <p:clrMapOvr>
    <a:masterClrMapping/>
  </p:clrMapOvr>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a:t>
            </a:r>
            <a:r>
              <a:rPr lang="en-IN" sz="2200" dirty="0" smtClean="0">
                <a:latin typeface="Segoe UI Light" panose="020B0502040204020203" pitchFamily="34" charset="0"/>
                <a:cs typeface="Segoe UI Light" panose="020B0502040204020203" pitchFamily="34" charset="0"/>
              </a:rPr>
              <a:t>whereas for </a:t>
            </a:r>
            <a:r>
              <a:rPr lang="en-IN" sz="2200" dirty="0">
                <a:latin typeface="Segoe UI Light" panose="020B0502040204020203" pitchFamily="34" charset="0"/>
                <a:cs typeface="Segoe UI Light" panose="020B0502040204020203" pitchFamily="34" charset="0"/>
              </a:rPr>
              <a:t>Alias is 256 characters.</a:t>
            </a:r>
          </a:p>
        </p:txBody>
      </p:sp>
    </p:spTree>
    <p:extLst>
      <p:ext uri="{BB962C8B-B14F-4D97-AF65-F5344CB8AC3E}">
        <p14:creationId xmlns="" xmlns:p14="http://schemas.microsoft.com/office/powerpoint/2010/main" val="2069490301"/>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 xmlns:p14="http://schemas.microsoft.com/office/powerpoint/2010/main" val="2583964539"/>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Column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whichever table used in the statement contains a column of that name.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default database.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db_name.tbl_name.col_name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 xmlns:p14="http://schemas.microsoft.com/office/powerpoint/2010/main" val="37317125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a:t>
            </a:r>
            <a:r>
              <a:rPr lang="en-IN" sz="2400" dirty="0" smtClean="0">
                <a:latin typeface="Arial" panose="020B0604020202020204" pitchFamily="34" charset="0"/>
                <a:cs typeface="Arial" panose="020B0604020202020204" pitchFamily="34" charset="0"/>
              </a:rPr>
              <a:t>software </a:t>
            </a:r>
            <a:r>
              <a:rPr lang="en-IN" sz="2400" dirty="0">
                <a:latin typeface="Arial" panose="020B0604020202020204" pitchFamily="34" charset="0"/>
                <a:cs typeface="Arial" panose="020B0604020202020204" pitchFamily="34" charset="0"/>
              </a:rPr>
              <a:t>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a:t>
            </a:r>
            <a:r>
              <a:rPr lang="en-IN" sz="2400" dirty="0" smtClean="0">
                <a:solidFill>
                  <a:srgbClr val="C00000"/>
                </a:solidFill>
                <a:latin typeface="Arial" panose="020B0604020202020204" pitchFamily="34" charset="0"/>
                <a:cs typeface="Arial" panose="020B0604020202020204" pitchFamily="34" charset="0"/>
              </a:rPr>
              <a:t>read, update,</a:t>
            </a:r>
            <a:r>
              <a:rPr lang="en-IN" sz="2400" dirty="0" smtClean="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smtClean="0">
                <a:solidFill>
                  <a:srgbClr val="C00000"/>
                </a:solidFill>
                <a:latin typeface="Arial" panose="020B0604020202020204" pitchFamily="34" charset="0"/>
                <a:cs typeface="Arial" panose="020B0604020202020204" pitchFamily="34" charset="0"/>
              </a:rPr>
              <a:t>delete</a:t>
            </a:r>
            <a:r>
              <a:rPr lang="en-IN" sz="2400" dirty="0" smtClean="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smtClean="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Not Secured</a:t>
            </a: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 Relationship </a:t>
            </a:r>
            <a:r>
              <a:rPr lang="en-IN" sz="2400" i="1" dirty="0">
                <a:solidFill>
                  <a:srgbClr val="0070C0"/>
                </a:solidFill>
                <a:latin typeface="Calibri" panose="020F0502020204030204" pitchFamily="34" charset="0"/>
                <a:cs typeface="Calibri" panose="020F0502020204030204" pitchFamily="34" charset="0"/>
              </a:rPr>
              <a:t>(PK/FK)</a:t>
            </a:r>
          </a:p>
        </p:txBody>
      </p:sp>
    </p:spTree>
    <p:extLst>
      <p:ext uri="{BB962C8B-B14F-4D97-AF65-F5344CB8AC3E}">
        <p14:creationId xmlns="" xmlns:p14="http://schemas.microsoft.com/office/powerpoint/2010/main" val="2697353809"/>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a:t>
            </a:r>
            <a:r>
              <a:rPr lang="en-IN" sz="1600" b="1" dirty="0" smtClean="0">
                <a:latin typeface="Arial" panose="020B0604020202020204" pitchFamily="34" charset="0"/>
                <a:cs typeface="Arial" panose="020B0604020202020204" pitchFamily="34" charset="0"/>
              </a:rPr>
              <a:t>using </a:t>
            </a:r>
            <a:r>
              <a:rPr lang="en-IN" sz="1600" b="1" dirty="0">
                <a:latin typeface="Arial" panose="020B0604020202020204" pitchFamily="34" charset="0"/>
                <a:cs typeface="Arial" panose="020B0604020202020204" pitchFamily="34" charset="0"/>
              </a:rPr>
              <a:t>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Table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table used in the statement to fetch the data.</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db_name.tbl_name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 xmlns:p14="http://schemas.microsoft.com/office/powerpoint/2010/main" val="1265439772"/>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51890472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smtClean="0">
                <a:solidFill>
                  <a:srgbClr val="222222"/>
                </a:solidFill>
                <a:latin typeface="arial" panose="020B0604020202020204" pitchFamily="34" charset="0"/>
              </a:rPr>
              <a:t>The</a:t>
            </a:r>
            <a:r>
              <a:rPr lang="en-IN" b="1" dirty="0" smtClean="0">
                <a:solidFill>
                  <a:srgbClr val="222222"/>
                </a:solidFill>
                <a:latin typeface="arial" panose="020B0604020202020204" pitchFamily="34" charset="0"/>
              </a:rPr>
              <a:t> NULL value </a:t>
            </a:r>
            <a:r>
              <a:rPr lang="en-IN" dirty="0" smtClean="0">
                <a:solidFill>
                  <a:srgbClr val="222222"/>
                </a:solidFill>
                <a:latin typeface="arial" panose="020B0604020202020204" pitchFamily="34" charset="0"/>
              </a:rPr>
              <a:t>is special. It </a:t>
            </a:r>
            <a:r>
              <a:rPr lang="en-IN" dirty="0">
                <a:solidFill>
                  <a:srgbClr val="222222"/>
                </a:solidFill>
                <a:latin typeface="arial" panose="020B0604020202020204" pitchFamily="34" charset="0"/>
              </a:rPr>
              <a:t>means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UNKNOWN VALUE</a:t>
            </a:r>
            <a:r>
              <a:rPr lang="en-IN" b="1" dirty="0" smtClean="0">
                <a:solidFill>
                  <a:srgbClr val="222222"/>
                </a:solidFill>
                <a:latin typeface="arial" panose="020B0604020202020204" pitchFamily="34" charset="0"/>
              </a:rPr>
              <a:t>"</a:t>
            </a:r>
            <a:r>
              <a:rPr lang="en-IN" dirty="0" smtClean="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smtClean="0">
                <a:solidFill>
                  <a:srgbClr val="222222"/>
                </a:solidFill>
                <a:latin typeface="arial" panose="020B0604020202020204" pitchFamily="34" charset="0"/>
              </a:rPr>
              <a:t>undefined</a:t>
            </a:r>
            <a:r>
              <a:rPr lang="en-IN" dirty="0" smtClean="0">
                <a:solidFill>
                  <a:srgbClr val="222222"/>
                </a:solidFill>
                <a:latin typeface="arial" panose="020B0604020202020204" pitchFamily="34" charset="0"/>
              </a:rPr>
              <a:t> (</a:t>
            </a:r>
            <a:r>
              <a:rPr lang="en-IN" b="1" dirty="0" smtClean="0">
                <a:solidFill>
                  <a:srgbClr val="222222"/>
                </a:solidFill>
                <a:latin typeface="arial" panose="020B0604020202020204" pitchFamily="34" charset="0"/>
              </a:rPr>
              <a:t>NULL</a:t>
            </a:r>
            <a:r>
              <a:rPr lang="en-IN" dirty="0" smtClean="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smtClean="0">
                <a:solidFill>
                  <a:srgbClr val="222222"/>
                </a:solidFill>
                <a:latin typeface="arial" panose="020B0604020202020204" pitchFamily="34" charset="0"/>
              </a:rPr>
              <a:t>Instead of using =, &lt; &gt;, or != to test for equality or inequality with </a:t>
            </a:r>
            <a:r>
              <a:rPr lang="en-IN" i="1" dirty="0" smtClean="0">
                <a:solidFill>
                  <a:srgbClr val="222222"/>
                </a:solidFill>
                <a:latin typeface="arial" panose="020B0604020202020204" pitchFamily="34" charset="0"/>
              </a:rPr>
              <a:t>NULL values, use </a:t>
            </a:r>
            <a:r>
              <a:rPr lang="en-IN" b="1" i="1" dirty="0" smtClean="0">
                <a:solidFill>
                  <a:srgbClr val="222222"/>
                </a:solidFill>
                <a:latin typeface="arial" panose="020B0604020202020204" pitchFamily="34" charset="0"/>
              </a:rPr>
              <a:t>IS NULL</a:t>
            </a:r>
            <a:r>
              <a:rPr lang="en-IN" i="1" dirty="0" smtClean="0">
                <a:solidFill>
                  <a:srgbClr val="222222"/>
                </a:solidFill>
                <a:latin typeface="arial" panose="020B0604020202020204" pitchFamily="34" charset="0"/>
              </a:rPr>
              <a:t> or </a:t>
            </a:r>
            <a:r>
              <a:rPr lang="en-IN" b="1" i="1" dirty="0" smtClean="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smtClean="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4093632094"/>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289551423"/>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a:t>
            </a:r>
            <a:r>
              <a:rPr lang="en-IN" dirty="0" smtClean="0">
                <a:solidFill>
                  <a:srgbClr val="222222"/>
                </a:solidFill>
                <a:latin typeface="arial" panose="020B0604020202020204" pitchFamily="34" charset="0"/>
              </a:rPr>
              <a:t>expressions, if </a:t>
            </a:r>
            <a:r>
              <a:rPr lang="en-IN" dirty="0">
                <a:solidFill>
                  <a:srgbClr val="222222"/>
                </a:solidFill>
                <a:latin typeface="arial" panose="020B0604020202020204" pitchFamily="34" charset="0"/>
              </a:rPr>
              <a:t>the first expression is not NULL, it returns the first expression. Otherwise, it returns the second </a:t>
            </a:r>
            <a:r>
              <a:rPr lang="en-IN" dirty="0" smtClean="0">
                <a:solidFill>
                  <a:srgbClr val="222222"/>
                </a:solidFill>
                <a:latin typeface="arial" panose="020B0604020202020204" pitchFamily="34" charset="0"/>
              </a:rPr>
              <a:t>expression, </a:t>
            </a:r>
            <a:r>
              <a:rPr lang="en-IN" sz="2000" b="1" dirty="0" smtClean="0">
                <a:solidFill>
                  <a:srgbClr val="222222"/>
                </a:solidFill>
                <a:latin typeface="arial" panose="020B0604020202020204" pitchFamily="34" charset="0"/>
              </a:rPr>
              <a:t>it </a:t>
            </a:r>
            <a:r>
              <a:rPr lang="en-IN" sz="2000"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smtClean="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 xmlns:p14="http://schemas.microsoft.com/office/powerpoint/2010/main" val="173390183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smtClean="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a:t>
            </a:r>
            <a:r>
              <a:rPr lang="en-US" b="1" dirty="0" smtClean="0">
                <a:solidFill>
                  <a:srgbClr val="222222"/>
                </a:solidFill>
                <a:latin typeface="arial" panose="020B0604020202020204" pitchFamily="34" charset="0"/>
              </a:rPr>
              <a:t>or expr1 </a:t>
            </a:r>
            <a:r>
              <a:rPr lang="en-US" b="1" dirty="0">
                <a:solidFill>
                  <a:srgbClr val="222222"/>
                </a:solidFill>
                <a:latin typeface="arial" panose="020B0604020202020204" pitchFamily="34" charset="0"/>
              </a:rPr>
              <a:t>&lt;&gt; NULL</a:t>
            </a:r>
            <a:r>
              <a:rPr lang="en-US" dirty="0">
                <a:solidFill>
                  <a:srgbClr val="222222"/>
                </a:solidFill>
                <a:latin typeface="arial" panose="020B0604020202020204" pitchFamily="34" charset="0"/>
              </a:rPr>
              <a:t>, then IF() returns expr2, otherwise it returns </a:t>
            </a:r>
            <a:r>
              <a:rPr lang="en-US" dirty="0" smtClean="0">
                <a:solidFill>
                  <a:srgbClr val="222222"/>
                </a:solidFill>
                <a:latin typeface="arial" panose="020B0604020202020204" pitchFamily="34" charset="0"/>
              </a:rPr>
              <a:t>expr3, </a:t>
            </a:r>
            <a:r>
              <a:rPr lang="en-IN" b="1" dirty="0" smtClean="0">
                <a:solidFill>
                  <a:srgbClr val="222222"/>
                </a:solidFill>
                <a:latin typeface="arial" panose="020B0604020202020204" pitchFamily="34" charset="0"/>
              </a:rPr>
              <a:t>it </a:t>
            </a:r>
            <a:r>
              <a:rPr lang="en-IN"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smtClean="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ename, 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smtClean="0">
                <a:solidFill>
                  <a:srgbClr val="DD4A68"/>
                </a:solidFill>
                <a:latin typeface="Arial" panose="020B0604020202020204" pitchFamily="34" charset="0"/>
                <a:ea typeface="Times New Roman" panose="02020603050405020304" pitchFamily="18" charset="0"/>
              </a:rPr>
              <a:t>IF(comm </a:t>
            </a:r>
            <a:r>
              <a:rPr lang="en-US" dirty="0">
                <a:solidFill>
                  <a:srgbClr val="DD4A68"/>
                </a:solidFill>
                <a:latin typeface="Arial" panose="020B0604020202020204" pitchFamily="34" charset="0"/>
                <a:ea typeface="Times New Roman" panose="02020603050405020304" pitchFamily="18" charset="0"/>
              </a:rPr>
              <a:t>is </a:t>
            </a:r>
            <a:r>
              <a:rPr lang="en-US" dirty="0" smtClean="0">
                <a:solidFill>
                  <a:srgbClr val="DD4A68"/>
                </a:solidFill>
                <a:latin typeface="Arial" panose="020B0604020202020204" pitchFamily="34" charset="0"/>
                <a:ea typeface="Times New Roman" panose="02020603050405020304" pitchFamily="18" charset="0"/>
              </a:rPr>
              <a:t>NULL &amp;&amp; </a:t>
            </a:r>
            <a:r>
              <a:rPr lang="en-US" dirty="0">
                <a:solidFill>
                  <a:srgbClr val="DD4A68"/>
                </a:solidFill>
                <a:latin typeface="Arial" panose="020B0604020202020204" pitchFamily="34" charset="0"/>
                <a:ea typeface="Times New Roman" panose="02020603050405020304" pitchFamily="18" charset="0"/>
              </a:rPr>
              <a:t>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10, 'Sales',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smtClean="0">
                <a:latin typeface="Arial" pitchFamily="34" charset="0"/>
                <a:cs typeface="Arial" pitchFamily="34" charset="0"/>
              </a:rPr>
              <a:t>EMP;</a:t>
            </a:r>
            <a:endParaRPr lang="en-IN" dirty="0">
              <a:latin typeface="Arial" pitchFamily="34" charset="0"/>
              <a:cs typeface="Arial" pitchFamily="34" charset="0"/>
            </a:endParaRP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 xmlns:p14="http://schemas.microsoft.com/office/powerpoint/2010/main" val="3271572254"/>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415764811"/>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a:t>
            </a:r>
            <a:r>
              <a:rPr lang="en-IN" dirty="0" smtClean="0">
                <a:solidFill>
                  <a:srgbClr val="DD4A68"/>
                </a:solidFill>
                <a:latin typeface="Arial" panose="020B0604020202020204" pitchFamily="34" charset="0"/>
                <a:ea typeface="Times New Roman" panose="02020603050405020304" pitchFamily="18" charset="0"/>
              </a:rPr>
              <a:t>ELSE 'N/A</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smtClean="0">
                <a:solidFill>
                  <a:srgbClr val="FF0000"/>
                </a:solidFill>
                <a:latin typeface="Arial" panose="020B0604020202020204" pitchFamily="34" charset="0"/>
                <a:cs typeface="Arial" panose="020B0604020202020204" pitchFamily="34" charset="0"/>
              </a:rPr>
              <a:t> deptno</a:t>
            </a:r>
            <a:r>
              <a:rPr lang="en-IN" dirty="0">
                <a:solidFill>
                  <a:srgbClr val="FF0000"/>
                </a:solidFill>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smtClean="0">
                <a:solidFill>
                  <a:srgbClr val="FF0000"/>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when 10 then 'Accounts' </a:t>
            </a:r>
            <a:r>
              <a:rPr lang="en-IN" dirty="0" smtClean="0">
                <a:solidFill>
                  <a:srgbClr val="FF0000"/>
                </a:solidFill>
                <a:latin typeface="Arial" panose="020B0604020202020204" pitchFamily="34" charset="0"/>
                <a:ea typeface="Times New Roman" panose="02020603050405020304" pitchFamily="18" charset="0"/>
              </a:rPr>
              <a:t>ELSE 'N/A</a:t>
            </a:r>
            <a:r>
              <a:rPr lang="en-IN" dirty="0">
                <a:solidFill>
                  <a:srgbClr val="FF0000"/>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END  CASE FROM</a:t>
            </a:r>
            <a:r>
              <a:rPr lang="en-IN" dirty="0" smtClean="0">
                <a:solidFill>
                  <a:srgbClr val="FF0000"/>
                </a:solidFill>
                <a:latin typeface="Arial" panose="020B0604020202020204" pitchFamily="34" charset="0"/>
                <a:cs typeface="Arial" panose="020B0604020202020204" pitchFamily="34" charset="0"/>
              </a:rPr>
              <a:t> EMP;  </a:t>
            </a:r>
            <a:r>
              <a:rPr lang="en-IN" dirty="0" smtClean="0">
                <a:solidFill>
                  <a:srgbClr val="92D050"/>
                </a:solidFill>
                <a:latin typeface="Arial" panose="020B0604020202020204" pitchFamily="34" charset="0"/>
                <a:cs typeface="Arial" panose="020B0604020202020204" pitchFamily="34" charset="0"/>
              </a:rPr>
              <a:t>// error</a:t>
            </a:r>
            <a:endParaRPr lang="en-IN" dirty="0">
              <a:solidFill>
                <a:srgbClr val="92D05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640994360"/>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smtClean="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ELSE </a:t>
            </a:r>
            <a:r>
              <a:rPr lang="en-IN" dirty="0" smtClean="0">
                <a:latin typeface="Arial" panose="020B0604020202020204" pitchFamily="34" charset="0"/>
                <a:ea typeface="Times New Roman" panose="02020603050405020304" pitchFamily="18" charset="0"/>
              </a:rPr>
              <a:t>'N/A</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09295650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568438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a:t>
            </a:r>
            <a:r>
              <a:rPr lang="en-IN" dirty="0" smtClean="0">
                <a:solidFill>
                  <a:srgbClr val="DC525C"/>
                </a:solidFill>
                <a:latin typeface="Segoe UI Light" panose="020B0502040204020203" pitchFamily="34" charset="0"/>
                <a:cs typeface="Segoe UI Light" panose="020B0502040204020203" pitchFamily="34" charset="0"/>
              </a:rPr>
              <a:t>database </a:t>
            </a:r>
            <a:r>
              <a:rPr lang="en-IN" dirty="0">
                <a:solidFill>
                  <a:srgbClr val="DC525C"/>
                </a:solidFill>
                <a:latin typeface="Segoe UI Light" panose="020B0502040204020203" pitchFamily="34" charset="0"/>
                <a:cs typeface="Segoe UI Light" panose="020B0502040204020203" pitchFamily="34" charset="0"/>
              </a:rPr>
              <a:t>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a:srcRect/>
          <a:stretch>
            <a:fillRect/>
          </a:stretch>
        </p:blipFill>
        <p:spPr bwMode="auto">
          <a:xfrm>
            <a:off x="1023962" y="3571876"/>
            <a:ext cx="7048500" cy="2762251"/>
          </a:xfrm>
          <a:prstGeom prst="rect">
            <a:avLst/>
          </a:prstGeom>
          <a:noFill/>
        </p:spPr>
      </p:pic>
    </p:spTree>
    <p:extLst>
      <p:ext uri="{BB962C8B-B14F-4D97-AF65-F5344CB8AC3E}">
        <p14:creationId xmlns="" xmlns:p14="http://schemas.microsoft.com/office/powerpoint/2010/main" val="19823504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smtClean="0">
                <a:solidFill>
                  <a:srgbClr val="222222"/>
                </a:solidFill>
                <a:latin typeface="arial" panose="020B0604020202020204" pitchFamily="34" charset="0"/>
              </a:rPr>
              <a:t>In MySQL, the</a:t>
            </a:r>
            <a:r>
              <a:rPr lang="en-IN" sz="2000" dirty="0">
                <a:solidFill>
                  <a:srgbClr val="222222"/>
                </a:solidFill>
                <a:latin typeface="arial" panose="020B0604020202020204" pitchFamily="34" charset="0"/>
              </a:rPr>
              <a:t>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a:t>
            </a:r>
            <a:r>
              <a:rPr lang="en-IN" sz="2000" dirty="0" smtClean="0">
                <a:solidFill>
                  <a:srgbClr val="222222"/>
                </a:solidFill>
                <a:latin typeface="arial" panose="020B0604020202020204" pitchFamily="34" charset="0"/>
              </a:rPr>
              <a:t>returns a </a:t>
            </a:r>
            <a:r>
              <a:rPr lang="en-IN" sz="2000" dirty="0">
                <a:solidFill>
                  <a:srgbClr val="222222"/>
                </a:solidFill>
                <a:latin typeface="arial" panose="020B0604020202020204" pitchFamily="34" charset="0"/>
              </a:rPr>
              <a:t>default value for a </a:t>
            </a:r>
            <a:r>
              <a:rPr lang="en-IN" sz="2000" b="1" dirty="0" smtClean="0">
                <a:solidFill>
                  <a:srgbClr val="222222"/>
                </a:solidFill>
                <a:latin typeface="arial" panose="020B0604020202020204" pitchFamily="34" charset="0"/>
              </a:rPr>
              <a:t>DATETIME</a:t>
            </a:r>
            <a:r>
              <a:rPr lang="en-IN" sz="2000" dirty="0" smtClean="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 </a:t>
            </a:r>
            <a:r>
              <a:rPr lang="en-IN" dirty="0">
                <a:latin typeface="Arial" panose="020B0604020202020204" pitchFamily="34" charset="0"/>
                <a:cs typeface="Arial" panose="020B0604020202020204" pitchFamily="34" charset="0"/>
              </a:rPr>
              <a:t>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a:t>
            </a:r>
            <a:r>
              <a:rPr lang="en-IN" dirty="0" smtClean="0">
                <a:latin typeface="Arial" panose="020B0604020202020204" pitchFamily="34" charset="0"/>
                <a:cs typeface="Arial" panose="020B0604020202020204" pitchFamily="34" charset="0"/>
              </a:rPr>
              <a:t>'. </a:t>
            </a:r>
            <a:r>
              <a:rPr lang="en-IN" sz="2400" b="1" dirty="0" smtClean="0">
                <a:solidFill>
                  <a:srgbClr val="222222"/>
                </a:solidFill>
                <a:latin typeface="Arial" panose="020B0604020202020204" pitchFamily="34" charset="0"/>
                <a:cs typeface="Arial" panose="020B0604020202020204" pitchFamily="34" charset="0"/>
              </a:rPr>
              <a:t>CURRENT_DATE()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 </a:t>
            </a:r>
            <a:r>
              <a:rPr lang="en-IN" sz="2400" b="1" dirty="0" smtClean="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a:t>
            </a:r>
            <a:r>
              <a:rPr lang="en-IN" dirty="0">
                <a:latin typeface="Arial" panose="020B0604020202020204" pitchFamily="34" charset="0"/>
                <a:cs typeface="Arial" panose="020B0604020202020204" pitchFamily="34" charset="0"/>
              </a:rPr>
              <a:t>,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a:t>
            </a:r>
            <a:r>
              <a:rPr lang="en-IN" dirty="0" smtClean="0">
                <a:latin typeface="Arial" panose="020B0604020202020204" pitchFamily="34" charset="0"/>
                <a:cs typeface="Arial" panose="020B0604020202020204" pitchFamily="34" charset="0"/>
              </a:rPr>
              <a:t>'HH:MM:SS</a:t>
            </a:r>
            <a:r>
              <a:rPr lang="en-IN" dirty="0">
                <a:latin typeface="Arial" panose="020B0604020202020204" pitchFamily="34" charset="0"/>
                <a:cs typeface="Arial" panose="020B0604020202020204" pitchFamily="34" charset="0"/>
              </a:rPr>
              <a:t>'.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 xmlns:p14="http://schemas.microsoft.com/office/powerpoint/2010/main" val="4025255439"/>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smtClean="0">
                <a:latin typeface="Arial" panose="020B0604020202020204" pitchFamily="34" charset="0"/>
                <a:cs typeface="Arial" panose="020B0604020202020204" pitchFamily="34" charset="0"/>
              </a:rPr>
              <a:t>Result </a:t>
            </a:r>
            <a:r>
              <a:rPr lang="en-IN" b="1" i="1" dirty="0">
                <a:latin typeface="Arial" panose="020B0604020202020204" pitchFamily="34" charset="0"/>
                <a:cs typeface="Arial" panose="020B0604020202020204" pitchFamily="34" charset="0"/>
              </a:rPr>
              <a:t>in something like this:</a:t>
            </a:r>
          </a:p>
          <a:p>
            <a:endParaRPr lang="en-IN" sz="400"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NOW</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CURDATE</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CURTIME</a:t>
            </a:r>
            <a:r>
              <a:rPr lang="en-IN" b="1"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 xmlns:p14="http://schemas.microsoft.com/office/powerpoint/2010/main" val="3515856926"/>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a:t>
            </a:r>
            <a:r>
              <a:rPr lang="en-IN" sz="2000" b="1" dirty="0" smtClean="0">
                <a:latin typeface="Arial" panose="020B0604020202020204" pitchFamily="34" charset="0"/>
                <a:cs typeface="Arial" panose="020B0604020202020204" pitchFamily="34" charset="0"/>
              </a:rPr>
              <a:t>datetime </a:t>
            </a:r>
            <a:r>
              <a:rPr lang="en-IN" sz="2000" b="1" dirty="0">
                <a:latin typeface="Arial" panose="020B0604020202020204" pitchFamily="34" charset="0"/>
                <a:cs typeface="Arial" panose="020B0604020202020204" pitchFamily="34" charset="0"/>
              </a:rPr>
              <a:t>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 xmlns:p14="http://schemas.microsoft.com/office/powerpoint/2010/main" val="3213815813"/>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a:t>
            </a:r>
            <a:r>
              <a:rPr lang="en-IN" sz="1600" b="1" dirty="0" smtClean="0">
                <a:latin typeface="Arial" panose="020B0604020202020204" pitchFamily="34" charset="0"/>
                <a:cs typeface="Arial" panose="020B0604020202020204" pitchFamily="34" charset="0"/>
              </a:rPr>
              <a:t>operator</a:t>
            </a:r>
            <a:endParaRPr lang="en-IN" sz="1600" b="1" dirty="0">
              <a:latin typeface="Arial" panose="020B0604020202020204" pitchFamily="34" charset="0"/>
              <a:cs typeface="Arial" panose="020B0604020202020204" pitchFamily="34" charset="0"/>
            </a:endParaRP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INTERVAL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853737152"/>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a:t>
            </a:r>
            <a:r>
              <a:rPr lang="en-IN" sz="2000" dirty="0" smtClean="0">
                <a:solidFill>
                  <a:srgbClr val="0077AA"/>
                </a:solidFill>
                <a:latin typeface="Liberation Mono"/>
              </a:rPr>
              <a:t>day)</a:t>
            </a:r>
            <a:endParaRPr lang="en-IN" sz="2000" dirty="0">
              <a:solidFill>
                <a:srgbClr val="0077AA"/>
              </a:solidFill>
              <a:latin typeface="Liberation Mono"/>
            </a:endParaRP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293435412"/>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DATE_ADD</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953191910"/>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DATE_SUB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smtClean="0">
                <a:solidFill>
                  <a:srgbClr val="FF0000"/>
                </a:solidFill>
                <a:latin typeface="Arial" panose="020B0604020202020204" pitchFamily="34" charset="0"/>
                <a:cs typeface="Arial" panose="020B0604020202020204" pitchFamily="34" charset="0"/>
              </a:rPr>
              <a:t>SUBDATE().</a:t>
            </a:r>
            <a:endParaRPr lang="en-IN" sz="28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765853210"/>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 'HH:MM:SS</a:t>
            </a:r>
            <a:r>
              <a:rPr lang="en-IN" dirty="0">
                <a:solidFill>
                  <a:srgbClr val="FF0000"/>
                </a:solidFill>
                <a:latin typeface="Arial" panose="020B0604020202020204" pitchFamily="34" charset="0"/>
                <a:cs typeface="Arial" panose="020B0604020202020204" pitchFamily="34" charset="0"/>
              </a:rPr>
              <a:t>'</a:t>
            </a:r>
            <a:endParaRPr lang="en-IN" dirty="0" smtClean="0">
              <a:solidFill>
                <a:srgbClr val="FF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'2 </a:t>
            </a:r>
            <a:r>
              <a:rPr lang="en-IN" dirty="0">
                <a:solidFill>
                  <a:srgbClr val="92D050"/>
                </a:solidFill>
                <a:latin typeface="Arial" panose="020B0604020202020204" pitchFamily="34" charset="0"/>
                <a:ea typeface="Times New Roman" panose="02020603050405020304" pitchFamily="18" charset="0"/>
              </a:rPr>
              <a:t>2:10:5</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'DAY HH:MM:SS'</a:t>
            </a:r>
            <a:endParaRPr lang="en-IN" dirty="0">
              <a:solidFill>
                <a:srgbClr val="FF0000"/>
              </a:solidFill>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 xmlns:p14="http://schemas.microsoft.com/office/powerpoint/2010/main" val="198625924"/>
      </p:ext>
    </p:extLst>
  </p:cSld>
  <p:clrMapOvr>
    <a:masterClrMapping/>
  </p:clrMapOvr>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 xmlns:p14="http://schemas.microsoft.com/office/powerpoint/2010/main" val="3149576464"/>
      </p:ext>
    </p:extLst>
  </p:cSld>
  <p:clrMapOvr>
    <a:masterClrMapping/>
  </p:clrMapOvr>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MICROSECOND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MONTH</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QUARTER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MINUTE_SECOND</a:t>
                      </a:r>
                    </a:p>
                  </a:txBody>
                  <a:tcPr/>
                </a:tc>
                <a:tc>
                  <a:txBody>
                    <a:bodyPr/>
                    <a:lstStyle/>
                    <a:p>
                      <a:r>
                        <a:rPr lang="en-IN" sz="1600" dirty="0" smtClean="0">
                          <a:latin typeface="Arial" panose="020B0604020202020204" pitchFamily="34" charset="0"/>
                          <a:cs typeface="Arial" panose="020B0604020202020204" pitchFamily="34" charset="0"/>
                        </a:rPr>
                        <a:t>HOUR_SECOND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DAY_HOUR</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HOUR_MINUTE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YEAR_MONTH</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 xmlns:p14="http://schemas.microsoft.com/office/powerpoint/2010/main" val="25801971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a:t>
            </a:r>
            <a:r>
              <a:rPr lang="en-IN" sz="2400" dirty="0" smtClean="0">
                <a:latin typeface="Arial" panose="020B0604020202020204" pitchFamily="34" charset="0"/>
                <a:cs typeface="Arial" panose="020B0604020202020204" pitchFamily="34" charset="0"/>
              </a:rPr>
              <a:t>relational </a:t>
            </a:r>
            <a:r>
              <a:rPr lang="en-IN" sz="2400" dirty="0">
                <a:latin typeface="Arial" panose="020B0604020202020204" pitchFamily="34" charset="0"/>
                <a:cs typeface="Arial" panose="020B0604020202020204" pitchFamily="34" charset="0"/>
              </a:rPr>
              <a:t>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a:t>
            </a:r>
            <a:r>
              <a:rPr lang="en-IN" sz="2800" b="1" dirty="0" smtClean="0">
                <a:solidFill>
                  <a:srgbClr val="C00000"/>
                </a:solidFill>
                <a:latin typeface="Arial" panose="020B0604020202020204" pitchFamily="34" charset="0"/>
                <a:cs typeface="Arial" panose="020B0604020202020204" pitchFamily="34" charset="0"/>
              </a:rPr>
              <a:t>model</a:t>
            </a:r>
            <a:r>
              <a:rPr lang="en-IN" sz="2400" b="1" dirty="0" smtClean="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relational database </a:t>
            </a:r>
            <a:r>
              <a:rPr lang="en-IN" sz="3600" dirty="0">
                <a:solidFill>
                  <a:srgbClr val="FFFF00"/>
                </a:solidFill>
                <a:latin typeface="Arial" panose="020B0604020202020204" pitchFamily="34" charset="0"/>
                <a:cs typeface="Arial" panose="020B0604020202020204" pitchFamily="34" charset="0"/>
              </a:rPr>
              <a:t>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a:t>
            </a:r>
            <a:r>
              <a:rPr lang="en-IN" sz="2000" dirty="0" smtClean="0">
                <a:latin typeface="Arial" panose="020B0604020202020204" pitchFamily="34" charset="0"/>
                <a:cs typeface="Arial" panose="020B0604020202020204" pitchFamily="34" charset="0"/>
              </a:rPr>
              <a:t>supports</a:t>
            </a:r>
            <a:endParaRPr lang="en-IN" sz="2000" dirty="0">
              <a:latin typeface="Arial" panose="020B0604020202020204" pitchFamily="34" charset="0"/>
              <a:cs typeface="Arial" panose="020B0604020202020204" pitchFamily="34" charset="0"/>
            </a:endParaRP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a:t>
            </a:r>
            <a:r>
              <a:rPr lang="en-IN" sz="2400" i="1" dirty="0" smtClean="0">
                <a:solidFill>
                  <a:srgbClr val="0070C0"/>
                </a:solidFill>
                <a:latin typeface="Calibri" panose="020F0502020204030204" pitchFamily="34" charset="0"/>
                <a:cs typeface="Calibri" panose="020F0502020204030204" pitchFamily="34" charset="0"/>
              </a:rPr>
              <a:t>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a:t>
            </a:r>
            <a:r>
              <a:rPr lang="en-IN" sz="2400" i="1" dirty="0" smtClean="0">
                <a:solidFill>
                  <a:srgbClr val="0070C0"/>
                </a:solidFill>
                <a:latin typeface="Calibri" panose="020F0502020204030204" pitchFamily="34" charset="0"/>
                <a:cs typeface="Calibri" panose="020F0502020204030204" pitchFamily="34" charset="0"/>
              </a:rPr>
              <a:t>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5791200" y="4334451"/>
            <a:ext cx="3124200" cy="1990149"/>
          </a:xfrm>
          <a:prstGeom prst="rect">
            <a:avLst/>
          </a:prstGeom>
        </p:spPr>
      </p:pic>
    </p:spTree>
    <p:extLst>
      <p:ext uri="{BB962C8B-B14F-4D97-AF65-F5344CB8AC3E}">
        <p14:creationId xmlns="" xmlns:p14="http://schemas.microsoft.com/office/powerpoint/2010/main" val="15088006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r>
              <a:rPr lang="en-IN" sz="3200" b="1" dirty="0" smtClean="0">
                <a:solidFill>
                  <a:srgbClr val="FFFF00"/>
                </a:solidFill>
                <a:latin typeface="Arial" panose="020B0604020202020204" pitchFamily="34" charset="0"/>
                <a:cs typeface="Arial" panose="020B0604020202020204" pitchFamily="34" charset="0"/>
              </a:rPr>
              <a: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PERIOD_DIFF (EXTRACT (</a:t>
            </a:r>
            <a:r>
              <a:rPr lang="en-IN" dirty="0">
                <a:solidFill>
                  <a:srgbClr val="DD4A68"/>
                </a:solidFill>
                <a:latin typeface="Arial" panose="020B0604020202020204" pitchFamily="34" charset="0"/>
                <a:ea typeface="Times New Roman" panose="02020603050405020304" pitchFamily="18" charset="0"/>
              </a:rPr>
              <a:t>YEAR_MONTH </a:t>
            </a:r>
            <a:r>
              <a:rPr lang="en-IN" dirty="0" smtClean="0">
                <a:solidFill>
                  <a:srgbClr val="DD4A68"/>
                </a:solidFill>
                <a:latin typeface="Arial" panose="020B0604020202020204" pitchFamily="34" charset="0"/>
                <a:ea typeface="Times New Roman" panose="02020603050405020304" pitchFamily="18" charset="0"/>
              </a:rPr>
              <a:t>FROM now</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EXTRACT (</a:t>
            </a:r>
            <a:r>
              <a:rPr lang="en-IN" dirty="0">
                <a:solidFill>
                  <a:srgbClr val="DD4A68"/>
                </a:solidFill>
                <a:latin typeface="Arial" panose="020B0604020202020204" pitchFamily="34" charset="0"/>
                <a:ea typeface="Times New Roman" panose="02020603050405020304" pitchFamily="18" charset="0"/>
              </a:rPr>
              <a:t>YEAR_MONTH FROM hiredate)) </a:t>
            </a:r>
            <a:r>
              <a:rPr lang="en-IN" dirty="0" smtClean="0">
                <a:solidFill>
                  <a:srgbClr val="DD4A68"/>
                </a:solidFill>
                <a:latin typeface="Arial" panose="020B0604020202020204" pitchFamily="34" charset="0"/>
                <a:ea typeface="Times New Roman" panose="02020603050405020304" pitchFamily="18" charset="0"/>
              </a:rPr>
              <a:t>AS </a:t>
            </a:r>
            <a:r>
              <a:rPr lang="en-IN" dirty="0" smtClean="0">
                <a:latin typeface="Arial" panose="020B0604020202020204" pitchFamily="34" charset="0"/>
                <a:cs typeface="Arial" panose="020B0604020202020204" pitchFamily="34" charset="0"/>
              </a:rPr>
              <a:t>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r>
              <a:rPr lang="en-IN" sz="2000" b="1" dirty="0" smtClean="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686502013"/>
      </p:ext>
    </p:extLst>
  </p:cSld>
  <p:clrMapOvr>
    <a:masterClrMapping/>
  </p:clrMapOvr>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 xmlns:p14="http://schemas.microsoft.com/office/powerpoint/2010/main" val="73826099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 xmlns:p14="http://schemas.microsoft.com/office/powerpoint/2010/main" val="338203817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smtClean="0">
                          <a:solidFill>
                            <a:srgbClr val="B7F7E2"/>
                          </a:solidFill>
                          <a:latin typeface="Arial" panose="020B0604020202020204" pitchFamily="34" charset="0"/>
                          <a:cs typeface="Arial" panose="020B0604020202020204" pitchFamily="34" charset="0"/>
                        </a:rPr>
                        <a:t>Result</a:t>
                      </a:r>
                      <a:endParaRPr lang="en-IN" dirty="0">
                        <a:solidFill>
                          <a:srgbClr val="B7F7E2"/>
                        </a:solidFill>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DAY() is a synonym for DAYOFMONTH().</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name of the weekday for date.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month for date, in the range 1 to 31</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DAYOFWEEK(date)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year for date, in the range 1 to 366</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LAST_DAY(date)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month for date, in the range 1 to 12 for January to December</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full name of the month for date.</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t> </a:t>
            </a:r>
            <a:r>
              <a:rPr lang="en-IN" sz="1600" dirty="0">
                <a:solidFill>
                  <a:srgbClr val="DD4A68"/>
                </a:solidFill>
                <a:latin typeface="Arial" panose="020B0604020202020204" pitchFamily="34" charset="0"/>
                <a:ea typeface="Times New Roman" panose="02020603050405020304" pitchFamily="18" charset="0"/>
              </a:rPr>
              <a:t>dayofweek (now()), WEEKDAY(now</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 </a:t>
            </a:r>
            <a:r>
              <a:rPr lang="en-IN" sz="1600" dirty="0" smtClean="0">
                <a:solidFill>
                  <a:srgbClr val="DD4A68"/>
                </a:solidFill>
                <a:latin typeface="Arial" panose="020B0604020202020204" pitchFamily="34" charset="0"/>
                <a:ea typeface="Times New Roman" panose="02020603050405020304" pitchFamily="18" charset="0"/>
              </a:rPr>
              <a:t>weekday (date_add (</a:t>
            </a:r>
            <a:r>
              <a:rPr lang="en-IN" sz="1600" dirty="0">
                <a:solidFill>
                  <a:srgbClr val="DD4A68"/>
                </a:solidFill>
                <a:latin typeface="Arial" panose="020B0604020202020204" pitchFamily="34" charset="0"/>
                <a:ea typeface="Times New Roman" panose="02020603050405020304" pitchFamily="18" charset="0"/>
              </a:rPr>
              <a:t>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a:t>
            </a:r>
          </a:p>
        </p:txBody>
      </p:sp>
    </p:spTree>
    <p:extLst>
      <p:ext uri="{BB962C8B-B14F-4D97-AF65-F5344CB8AC3E}">
        <p14:creationId xmlns="" xmlns:p14="http://schemas.microsoft.com/office/powerpoint/2010/main" val="2270596306"/>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WEEKDAY(date)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WEEKOFYEAR(date)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calendar week of the date as a number in the range from 1 to 53.</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QUARTER(date)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quarter of the year for date, in the range 1 to 4.</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HOUR(time)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MINUTE(time)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minute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SECOND(time)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second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DATEDIFF(expr1,expr2)</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b="0" i="0" kern="1200" dirty="0" smtClean="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WEEKDAY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HIREDATE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2238145823"/>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 xmlns:p14="http://schemas.microsoft.com/office/powerpoint/2010/main" val="1734541318"/>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1279567045"/>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143015653"/>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smtClean="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401153533"/>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 xmlns:p14="http://schemas.microsoft.com/office/powerpoint/2010/main" val="36893965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smtClean="0">
                <a:solidFill>
                  <a:srgbClr val="EDE701"/>
                </a:solidFill>
                <a:latin typeface="Arial" panose="020B0604020202020204" pitchFamily="34" charset="0"/>
                <a:cs typeface="Arial" panose="020B0604020202020204" pitchFamily="34" charset="0"/>
              </a:rPr>
              <a:t>Relational </a:t>
            </a:r>
            <a:r>
              <a:rPr lang="en-IN" sz="2400" b="1" dirty="0">
                <a:solidFill>
                  <a:srgbClr val="EDE701"/>
                </a:solidFill>
                <a:latin typeface="Arial" panose="020B0604020202020204" pitchFamily="34" charset="0"/>
                <a:cs typeface="Arial" panose="020B0604020202020204" pitchFamily="34" charset="0"/>
              </a:rPr>
              <a:t>tables have six properties: </a:t>
            </a:r>
            <a:endParaRPr lang="en-IN" sz="2400" b="1" dirty="0" smtClean="0">
              <a:solidFill>
                <a:srgbClr val="EDE701"/>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Values </a:t>
            </a:r>
            <a:r>
              <a:rPr lang="en-IN" sz="2000" dirty="0">
                <a:solidFill>
                  <a:schemeClr val="tx1">
                    <a:lumMod val="50000"/>
                    <a:lumOff val="50000"/>
                  </a:schemeClr>
                </a:solidFill>
              </a:rPr>
              <a:t>are </a:t>
            </a:r>
            <a:r>
              <a:rPr lang="en-IN" sz="2000" dirty="0" smtClean="0">
                <a:solidFill>
                  <a:schemeClr val="tx1">
                    <a:lumMod val="50000"/>
                    <a:lumOff val="50000"/>
                  </a:schemeClr>
                </a:solidFill>
              </a:rPr>
              <a:t>atomic.</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Column </a:t>
            </a:r>
            <a:r>
              <a:rPr lang="en-IN" sz="2000" dirty="0">
                <a:solidFill>
                  <a:schemeClr val="tx1">
                    <a:lumMod val="50000"/>
                    <a:lumOff val="50000"/>
                  </a:schemeClr>
                </a:solidFill>
              </a:rPr>
              <a:t>values are of the same </a:t>
            </a:r>
            <a:r>
              <a:rPr lang="en-IN" sz="2000" dirty="0" smtClean="0">
                <a:solidFill>
                  <a:schemeClr val="tx1">
                    <a:lumMod val="50000"/>
                    <a:lumOff val="50000"/>
                  </a:schemeClr>
                </a:solidFill>
              </a:rPr>
              <a:t>kind.</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row is </a:t>
            </a:r>
            <a:r>
              <a:rPr lang="en-IN" sz="2000" dirty="0" smtClean="0">
                <a:solidFill>
                  <a:schemeClr val="tx1">
                    <a:lumMod val="50000"/>
                    <a:lumOff val="50000"/>
                  </a:schemeClr>
                </a:solidFill>
              </a:rPr>
              <a:t>unique.</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columns is </a:t>
            </a:r>
            <a:r>
              <a:rPr lang="en-IN" sz="2000" dirty="0" smtClean="0">
                <a:solidFill>
                  <a:schemeClr val="tx1">
                    <a:lumMod val="50000"/>
                    <a:lumOff val="50000"/>
                  </a:schemeClr>
                </a:solidFill>
              </a:rPr>
              <a:t>insignificant – </a:t>
            </a:r>
            <a:r>
              <a:rPr lang="en-IN" dirty="0" smtClean="0">
                <a:solidFill>
                  <a:schemeClr val="tx1">
                    <a:lumMod val="50000"/>
                    <a:lumOff val="50000"/>
                  </a:schemeClr>
                </a:solidFill>
              </a:rPr>
              <a:t>(unimportant)</a:t>
            </a:r>
            <a:r>
              <a:rPr lang="en-IN" sz="2000" dirty="0" smtClean="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rows is </a:t>
            </a:r>
            <a:r>
              <a:rPr lang="en-IN" sz="2000" dirty="0" smtClean="0">
                <a:solidFill>
                  <a:schemeClr val="tx1">
                    <a:lumMod val="50000"/>
                    <a:lumOff val="50000"/>
                  </a:schemeClr>
                </a:solidFill>
              </a:rPr>
              <a:t>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endParaRPr lang="en-IN" dirty="0" smtClean="0">
              <a:solidFill>
                <a:schemeClr val="tx1">
                  <a:lumMod val="50000"/>
                  <a:lumOff val="50000"/>
                </a:schemeClr>
              </a:solidFill>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column must have a unique name</a:t>
            </a:r>
            <a:r>
              <a:rPr lang="en-IN" sz="2000" dirty="0" smtClean="0">
                <a:solidFill>
                  <a:schemeClr val="tx1">
                    <a:lumMod val="50000"/>
                    <a:lumOff val="50000"/>
                  </a:schemeClr>
                </a:solidFill>
              </a:rPr>
              <a:t>.</a:t>
            </a:r>
            <a:endParaRPr lang="en-IN" sz="2000" dirty="0">
              <a:solidFill>
                <a:schemeClr val="tx1">
                  <a:lumMod val="50000"/>
                  <a:lumOff val="50000"/>
                </a:schemeClr>
              </a:solidFill>
            </a:endParaRP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properties of relational table</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gridCol w="2895600"/>
              </a:tblGrid>
              <a:tr h="403934">
                <a:tc>
                  <a:txBody>
                    <a:bodyPr/>
                    <a:lstStyle/>
                    <a:p>
                      <a:pPr algn="ctr"/>
                      <a:r>
                        <a:rPr lang="en-IN" dirty="0" smtClean="0"/>
                        <a:t>ID</a:t>
                      </a:r>
                      <a:endParaRPr lang="en-IN" dirty="0"/>
                    </a:p>
                  </a:txBody>
                  <a:tcPr>
                    <a:solidFill>
                      <a:srgbClr val="FFFF00"/>
                    </a:solidFill>
                  </a:tcPr>
                </a:tc>
                <a:tc>
                  <a:txBody>
                    <a:bodyPr/>
                    <a:lstStyle/>
                    <a:p>
                      <a:pPr algn="ctr"/>
                      <a:r>
                        <a:rPr lang="en-IN" dirty="0" smtClean="0"/>
                        <a:t>firstName</a:t>
                      </a:r>
                      <a:endParaRPr lang="en-IN" dirty="0"/>
                    </a:p>
                  </a:txBody>
                  <a:tcPr>
                    <a:solidFill>
                      <a:srgbClr val="FFFF00"/>
                    </a:solidFill>
                  </a:tcPr>
                </a:tc>
              </a:tr>
              <a:tr h="370840">
                <a:tc>
                  <a:txBody>
                    <a:bodyPr/>
                    <a:lstStyle/>
                    <a:p>
                      <a:pPr algn="ctr"/>
                      <a:r>
                        <a:rPr lang="en-IN" dirty="0" smtClean="0"/>
                        <a:t>1</a:t>
                      </a:r>
                      <a:endParaRPr lang="en-IN" dirty="0"/>
                    </a:p>
                  </a:txBody>
                  <a:tcPr/>
                </a:tc>
                <a:tc>
                  <a:txBody>
                    <a:bodyPr/>
                    <a:lstStyle/>
                    <a:p>
                      <a:r>
                        <a:rPr lang="en-IN" dirty="0" smtClean="0"/>
                        <a:t>Saleel Bagde</a:t>
                      </a:r>
                      <a:endParaRPr lang="en-IN" dirty="0"/>
                    </a:p>
                  </a:txBody>
                  <a:tcPr/>
                </a:tc>
              </a:tr>
              <a:tr h="370840">
                <a:tc>
                  <a:txBody>
                    <a:bodyPr/>
                    <a:lstStyle/>
                    <a:p>
                      <a:pPr algn="ctr"/>
                      <a:r>
                        <a:rPr lang="en-IN" dirty="0" smtClean="0"/>
                        <a:t>2</a:t>
                      </a:r>
                      <a:endParaRPr lang="en-IN" dirty="0"/>
                    </a:p>
                  </a:txBody>
                  <a:tcPr/>
                </a:tc>
                <a:tc>
                  <a:txBody>
                    <a:bodyPr/>
                    <a:lstStyle/>
                    <a:p>
                      <a:r>
                        <a:rPr lang="en-IN" dirty="0" smtClean="0"/>
                        <a:t>Sharmin</a:t>
                      </a:r>
                      <a:endParaRPr lang="en-IN" dirty="0"/>
                    </a:p>
                  </a:txBody>
                  <a:tcPr/>
                </a:tc>
              </a:tr>
              <a:tr h="370840">
                <a:tc>
                  <a:txBody>
                    <a:bodyPr/>
                    <a:lstStyle/>
                    <a:p>
                      <a:pPr algn="ctr"/>
                      <a:r>
                        <a:rPr lang="en-IN" dirty="0" smtClean="0"/>
                        <a:t>3</a:t>
                      </a:r>
                      <a:endParaRPr lang="en-IN" dirty="0"/>
                    </a:p>
                  </a:txBody>
                  <a:tcPr/>
                </a:tc>
                <a:tc>
                  <a:txBody>
                    <a:bodyPr/>
                    <a:lstStyle/>
                    <a:p>
                      <a:r>
                        <a:rPr lang="en-IN" dirty="0" smtClean="0"/>
                        <a:t>Vrushali</a:t>
                      </a:r>
                      <a:endParaRPr lang="en-IN" dirty="0"/>
                    </a:p>
                  </a:txBody>
                  <a:tcPr/>
                </a:tc>
              </a:tr>
              <a:tr h="370840">
                <a:tc>
                  <a:txBody>
                    <a:bodyPr/>
                    <a:lstStyle/>
                    <a:p>
                      <a:pPr algn="ctr"/>
                      <a:r>
                        <a:rPr lang="en-IN" dirty="0" smtClean="0"/>
                        <a:t>4</a:t>
                      </a:r>
                      <a:endParaRPr lang="en-IN" dirty="0"/>
                    </a:p>
                  </a:txBody>
                  <a:tcPr/>
                </a:tc>
                <a:tc>
                  <a:txBody>
                    <a:bodyPr/>
                    <a:lstStyle/>
                    <a:p>
                      <a:r>
                        <a:rPr lang="en-IN" dirty="0" smtClean="0"/>
                        <a:t>Ruhan</a:t>
                      </a:r>
                      <a:endParaRPr lang="en-IN" dirty="0"/>
                    </a:p>
                  </a:txBody>
                  <a:tcPr/>
                </a:tc>
              </a:tr>
            </a:tbl>
          </a:graphicData>
        </a:graphic>
      </p:graphicFrame>
    </p:spTree>
    <p:extLst>
      <p:ext uri="{BB962C8B-B14F-4D97-AF65-F5344CB8AC3E}">
        <p14:creationId xmlns="" xmlns:p14="http://schemas.microsoft.com/office/powerpoint/2010/main" val="415893437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IN" sz="1600" kern="1200" dirty="0" smtClean="0">
                          <a:solidFill>
                            <a:srgbClr val="0077AA"/>
                          </a:solidFill>
                          <a:latin typeface="Liberation Mono"/>
                          <a:ea typeface="+mn-ea"/>
                          <a:cs typeface="+mn-cs"/>
                        </a:rPr>
                        <a:t>ASCII(str)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lgn="l">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IN" sz="1600" kern="1200" dirty="0" smtClean="0">
                          <a:solidFill>
                            <a:srgbClr val="0077AA"/>
                          </a:solidFill>
                          <a:latin typeface="Liberation Mono"/>
                          <a:ea typeface="+mn-ea"/>
                          <a:cs typeface="+mn-cs"/>
                        </a:rPr>
                        <a:t>CHAR(N,...)</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IN" sz="1600" kern="1200" dirty="0" smtClean="0">
                          <a:solidFill>
                            <a:srgbClr val="0077AA"/>
                          </a:solidFill>
                          <a:latin typeface="Liberation Mono"/>
                          <a:ea typeface="+mn-ea"/>
                          <a:cs typeface="+mn-cs"/>
                        </a:rPr>
                        <a:t>CONCAT(str1,str2,...)</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4035298888"/>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981062780"/>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gridCol w="6379122"/>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tr>
              <a:tr h="442383">
                <a:tc>
                  <a:txBody>
                    <a:bodyPr/>
                    <a:lstStyle/>
                    <a:p>
                      <a:r>
                        <a:rPr kumimoji="0" lang="en-US" sz="1600" kern="1200" dirty="0" smtClean="0">
                          <a:solidFill>
                            <a:srgbClr val="0077AA"/>
                          </a:solidFill>
                          <a:latin typeface="Liberation Mono"/>
                          <a:ea typeface="+mn-ea"/>
                          <a:cs typeface="+mn-cs"/>
                        </a:rPr>
                        <a:t>UCASE(str)</a:t>
                      </a:r>
                      <a:endParaRPr kumimoji="0" lang="en-US"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3855592295"/>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gridCol w="5791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 xmlns:p14="http://schemas.microsoft.com/office/powerpoint/2010/main" val="2358182600"/>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gridCol w="6158793"/>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smtClean="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smtClean="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tr>
            </a:tbl>
          </a:graphicData>
        </a:graphic>
      </p:graphicFrame>
    </p:spTree>
    <p:extLst>
      <p:ext uri="{BB962C8B-B14F-4D97-AF65-F5344CB8AC3E}">
        <p14:creationId xmlns="" xmlns:p14="http://schemas.microsoft.com/office/powerpoint/2010/main" val="1549864259"/>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Mathematical </a:t>
            </a: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854163911"/>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smtClean="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MOD M</a:t>
                      </a: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tr>
            </a:tbl>
          </a:graphicData>
        </a:graphic>
      </p:graphicFrame>
    </p:spTree>
    <p:extLst>
      <p:ext uri="{BB962C8B-B14F-4D97-AF65-F5344CB8AC3E}">
        <p14:creationId xmlns="" xmlns:p14="http://schemas.microsoft.com/office/powerpoint/2010/main" val="598073951"/>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smtClean="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629874593"/>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r>
              <a:rPr lang="en-US" sz="4800" dirty="0">
                <a:solidFill>
                  <a:srgbClr val="DC525C"/>
                </a:solidFill>
                <a:latin typeface="Segoe UI Light" panose="020B0502040204020203" pitchFamily="34" charset="0"/>
                <a:cs typeface="Segoe UI Light" panose="020B0502040204020203" pitchFamily="34" charset="0"/>
              </a:rPr>
              <a:t>… syntax</a:t>
            </a:r>
          </a:p>
          <a:p>
            <a:pPr lvl="0" algn="ctr">
              <a:spcBef>
                <a:spcPct val="0"/>
              </a:spcBef>
              <a:defRPr/>
            </a:pP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20040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429000" y="4196938"/>
            <a:ext cx="5715000" cy="2324100"/>
          </a:xfrm>
          <a:prstGeom prst="rect">
            <a:avLst/>
          </a:prstGeom>
        </p:spPr>
      </p:pic>
      <p:sp>
        <p:nvSpPr>
          <p:cNvPr id="5" name="Rectangle 4"/>
          <p:cNvSpPr/>
          <p:nvPr/>
        </p:nvSpPr>
        <p:spPr>
          <a:xfrm>
            <a:off x="285720" y="142852"/>
            <a:ext cx="6929486" cy="1477328"/>
          </a:xfrm>
          <a:prstGeom prst="rect">
            <a:avLst/>
          </a:prstGeom>
        </p:spPr>
        <p:txBody>
          <a:bodyPr wrap="square">
            <a:spAutoFit/>
          </a:bodyPr>
          <a:lstStyle/>
          <a:p>
            <a:pPr>
              <a:lnSpc>
                <a:spcPct val="150000"/>
              </a:lnSpc>
            </a:pPr>
            <a:r>
              <a:rPr lang="en-US" sz="2000" dirty="0" smtClean="0">
                <a:solidFill>
                  <a:srgbClr val="006C86"/>
                </a:solidFill>
                <a:latin typeface="Consolas" pitchFamily="49" charset="0"/>
              </a:rPr>
              <a:t>select * from emp;</a:t>
            </a:r>
          </a:p>
          <a:p>
            <a:pPr>
              <a:lnSpc>
                <a:spcPct val="150000"/>
              </a:lnSpc>
            </a:pPr>
            <a:r>
              <a:rPr lang="en-US" sz="2000" dirty="0" smtClean="0">
                <a:solidFill>
                  <a:srgbClr val="006C86"/>
                </a:solidFill>
                <a:latin typeface="Consolas" pitchFamily="49" charset="0"/>
              </a:rPr>
              <a:t>select * from emp where ename = '' or 1=1;</a:t>
            </a:r>
          </a:p>
          <a:p>
            <a:pPr>
              <a:lnSpc>
                <a:spcPct val="150000"/>
              </a:lnSpc>
            </a:pPr>
            <a:r>
              <a:rPr lang="en-US" sz="2000" smtClean="0">
                <a:solidFill>
                  <a:srgbClr val="006C86"/>
                </a:solidFill>
                <a:latin typeface="Consolas" pitchFamily="49" charset="0"/>
              </a:rPr>
              <a:t>select * from emp where True</a:t>
            </a:r>
            <a:endParaRPr lang="en-US" sz="2000" dirty="0">
              <a:solidFill>
                <a:srgbClr val="006C86"/>
              </a:solidFill>
              <a:latin typeface="Consolas" pitchFamily="49" charset="0"/>
            </a:endParaRPr>
          </a:p>
        </p:txBody>
      </p:sp>
    </p:spTree>
    <p:extLst>
      <p:ext uri="{BB962C8B-B14F-4D97-AF65-F5344CB8AC3E}">
        <p14:creationId xmlns="" xmlns:p14="http://schemas.microsoft.com/office/powerpoint/2010/main" val="967305241"/>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28736"/>
            <a:ext cx="8839200" cy="3266985"/>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a:t>
            </a:r>
            <a:r>
              <a:rPr lang="en-US" sz="2000" dirty="0" smtClean="0">
                <a:solidFill>
                  <a:srgbClr val="0077AA"/>
                </a:solidFill>
                <a:latin typeface="Liberation Mono"/>
              </a:rPr>
              <a:t>/ </a:t>
            </a:r>
            <a:r>
              <a:rPr lang="en-US" sz="2000" b="1" i="1" dirty="0" smtClean="0">
                <a:solidFill>
                  <a:srgbClr val="0077AA"/>
                </a:solidFill>
                <a:latin typeface="Liberation Mono"/>
              </a:rPr>
              <a:t>A</a:t>
            </a:r>
            <a:r>
              <a:rPr lang="en-US" sz="2000" i="1" baseline="-25000" dirty="0" smtClean="0">
                <a:solidFill>
                  <a:srgbClr val="0077AA"/>
                </a:solidFill>
                <a:latin typeface="Liberation Mono"/>
              </a:rPr>
              <a:t>1</a:t>
            </a:r>
            <a:r>
              <a:rPr lang="en-US" sz="2000" dirty="0" smtClean="0">
                <a:solidFill>
                  <a:srgbClr val="0077AA"/>
                </a:solidFill>
                <a:latin typeface="Liberation Mono"/>
              </a:rPr>
              <a:t> [ [as] alias_name], </a:t>
            </a:r>
            <a:r>
              <a:rPr lang="en-US" sz="2000" b="1" i="1" dirty="0" smtClean="0">
                <a:solidFill>
                  <a:srgbClr val="0077AA"/>
                </a:solidFill>
                <a:latin typeface="Liberation Mono"/>
              </a:rPr>
              <a:t>A</a:t>
            </a:r>
            <a:r>
              <a:rPr lang="en-US" sz="2000" i="1" baseline="-25000" dirty="0" smtClean="0">
                <a:solidFill>
                  <a:srgbClr val="0077AA"/>
                </a:solidFill>
                <a:latin typeface="Liberation Mono"/>
              </a:rPr>
              <a:t>2</a:t>
            </a:r>
            <a:r>
              <a:rPr lang="en-US" sz="2000" dirty="0" smtClean="0">
                <a:solidFill>
                  <a:srgbClr val="0077AA"/>
                </a:solidFill>
                <a:latin typeface="Liberation Mono"/>
              </a:rPr>
              <a:t> [ [as] alias_name], expressions [ [as] alias_name],... </a:t>
            </a:r>
            <a:r>
              <a:rPr lang="en-US" sz="2000" dirty="0">
                <a:solidFill>
                  <a:srgbClr val="0077AA"/>
                </a:solidFill>
                <a:latin typeface="Liberation Mono"/>
              </a:rPr>
              <a:t>from </a:t>
            </a:r>
            <a:r>
              <a:rPr lang="en-US" sz="2000" dirty="0" smtClean="0">
                <a:solidFill>
                  <a:srgbClr val="0077AA"/>
                </a:solidFill>
                <a:latin typeface="Liberation Mono"/>
              </a:rPr>
              <a:t>&lt;</a:t>
            </a:r>
            <a:r>
              <a:rPr lang="en-US" sz="2000" b="1" i="1" dirty="0" smtClean="0">
                <a:solidFill>
                  <a:srgbClr val="0077AA"/>
                </a:solidFill>
                <a:latin typeface="Liberation Mono"/>
              </a:rPr>
              <a:t>r</a:t>
            </a:r>
            <a:r>
              <a:rPr lang="en-US" sz="2000" dirty="0" smtClean="0">
                <a:solidFill>
                  <a:srgbClr val="0077AA"/>
                </a:solidFill>
                <a:latin typeface="Liberation Mono"/>
              </a:rPr>
              <a:t>&gt;</a:t>
            </a:r>
            <a:endParaRPr lang="en-US" sz="2000" dirty="0">
              <a:solidFill>
                <a:srgbClr val="0077AA"/>
              </a:solidFill>
              <a:latin typeface="Liberation Mono"/>
            </a:endParaRP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WHERE </a:t>
            </a:r>
            <a:r>
              <a:rPr lang="en-US" sz="2000" dirty="0" smtClean="0">
                <a:solidFill>
                  <a:srgbClr val="0077AA"/>
                </a:solidFill>
                <a:latin typeface="Liberation Mono"/>
              </a:rPr>
              <a:t>&lt;where_condition&gt;]</a:t>
            </a:r>
            <a:endParaRPr lang="en-US" sz="2000" dirty="0">
              <a:solidFill>
                <a:srgbClr val="0077AA"/>
              </a:solidFill>
              <a:latin typeface="Liberation Mono"/>
            </a:endParaRP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GROUP BY {col_name | expr | position} [ASC | DESC], ... [WITH ROLLUP]]</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HAVING </a:t>
            </a:r>
            <a:r>
              <a:rPr lang="en-US" sz="2000" dirty="0" smtClean="0">
                <a:solidFill>
                  <a:srgbClr val="0077AA"/>
                </a:solidFill>
                <a:latin typeface="Liberation Mono"/>
              </a:rPr>
              <a:t>&lt;having_condition&gt;]</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43315"/>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 xmlns:p14="http://schemas.microsoft.com/office/powerpoint/2010/main" val="1901945413"/>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3" action="ppaction://hlinksldjump"/>
                        </a:rPr>
                        <a:t>What is Relation and Relationship?</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r>
                        <a:rPr lang="en-IN" sz="1200" b="1" i="1" dirty="0" smtClean="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tr>
              <a:tr h="370840">
                <a:tc>
                  <a:txBody>
                    <a:bodyPr/>
                    <a:lstStyle/>
                    <a:p>
                      <a:r>
                        <a:rPr kumimoji="0" lang="en-IN"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rPr>
                        <a:t>DBMS and RDBMS</a:t>
                      </a: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3887726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 xmlns:p14="http://schemas.microsoft.com/office/powerpoint/2010/main" val="587990203"/>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819471"/>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252651" y="1511536"/>
            <a:ext cx="8644639" cy="3090666"/>
          </a:xfrm>
          <a:prstGeom prst="rect">
            <a:avLst/>
          </a:prstGeom>
        </p:spPr>
      </p:pic>
    </p:spTree>
    <p:extLst>
      <p:ext uri="{BB962C8B-B14F-4D97-AF65-F5344CB8AC3E}">
        <p14:creationId xmlns="" xmlns:p14="http://schemas.microsoft.com/office/powerpoint/2010/main" val="1710746735"/>
      </p:ext>
    </p:extLst>
  </p:cSld>
  <p:clrMapOvr>
    <a:masterClrMapping/>
  </p:clrMapOvr>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smtClean="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smtClean="0">
                <a:solidFill>
                  <a:srgbClr val="0077AA"/>
                </a:solidFill>
                <a:latin typeface="Liberation Mono"/>
              </a:rPr>
              <a:t>ORDER BY</a:t>
            </a:r>
            <a:r>
              <a:rPr lang="en-IN" sz="2000" dirty="0" smtClean="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smtClean="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a:solidFill>
                  <a:srgbClr val="669900"/>
                </a:solidFill>
                <a:latin typeface="Liberation Mono"/>
              </a:rPr>
              <a:t>'</a:t>
            </a:r>
            <a:r>
              <a:rPr lang="en-IN" sz="2000" dirty="0" smtClean="0">
                <a:solidFill>
                  <a:srgbClr val="669900"/>
                </a:solidFill>
                <a:latin typeface="Liberation Mono"/>
              </a:rPr>
              <a:t> </a:t>
            </a:r>
            <a:r>
              <a:rPr lang="en-IN" sz="2000" dirty="0" smtClean="0">
                <a:solidFill>
                  <a:srgbClr val="0077AA"/>
                </a:solidFill>
                <a:latin typeface="Liberation Mono"/>
              </a:rPr>
              <a:t>FROM</a:t>
            </a:r>
            <a:r>
              <a:rPr lang="en-IN" sz="2000" dirty="0" smtClean="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a:t>
            </a:r>
            <a:r>
              <a:rPr lang="en-IN" sz="2000" dirty="0" smtClean="0">
                <a:solidFill>
                  <a:srgbClr val="0077AA"/>
                </a:solidFill>
                <a:latin typeface="Liberation Mono"/>
              </a:rPr>
              <a:t>BY</a:t>
            </a:r>
            <a:r>
              <a:rPr lang="en-IN" sz="2000" dirty="0" smtClean="0">
                <a:solidFill>
                  <a:srgbClr val="000000"/>
                </a:solidFill>
                <a:latin typeface="Liberation Mono"/>
              </a:rPr>
              <a:t> </a:t>
            </a:r>
            <a:r>
              <a:rPr lang="en-IN" sz="2000" dirty="0">
                <a:solidFill>
                  <a:srgbClr val="669900"/>
                </a:solidFill>
                <a:latin typeface="Liberation Mono"/>
              </a:rPr>
              <a:t>'a</a:t>
            </a:r>
            <a:r>
              <a:rPr lang="en-IN" sz="2000" dirty="0" smtClean="0">
                <a:solidFill>
                  <a:srgbClr val="669900"/>
                </a:solidFill>
                <a:latin typeface="Liberation Mono"/>
              </a:rPr>
              <a:t>'</a:t>
            </a:r>
            <a:r>
              <a:rPr lang="en-IN" sz="2000" dirty="0" smtClean="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solidFill>
                  <a:schemeClr val="accent3">
                    <a:lumMod val="75000"/>
                  </a:schemeClr>
                </a:solidFill>
              </a:rPr>
              <a:t>The </a:t>
            </a:r>
            <a:r>
              <a:rPr lang="en-IN" sz="2000" i="1" dirty="0">
                <a:solidFill>
                  <a:schemeClr val="accent3">
                    <a:lumMod val="75000"/>
                  </a:schemeClr>
                </a:solidFill>
              </a:rPr>
              <a:t>ISNULL()</a:t>
            </a:r>
            <a:r>
              <a:rPr lang="en-IN" sz="2000" dirty="0">
                <a:solidFill>
                  <a:schemeClr val="accent3">
                    <a:lumMod val="75000"/>
                  </a:schemeClr>
                </a:solidFill>
              </a:rPr>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28599" y="1721399"/>
            <a:ext cx="7997003" cy="440781"/>
          </a:xfrm>
          <a:prstGeom prst="rect">
            <a:avLst/>
          </a:prstGeom>
        </p:spPr>
      </p:pic>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a:t>
            </a:r>
            <a:r>
              <a:rPr lang="en-US" sz="3200" b="1" i="1" dirty="0" smtClean="0">
                <a:solidFill>
                  <a:srgbClr val="FFFF00"/>
                </a:solidFill>
                <a:latin typeface="Arial" pitchFamily="34" charset="0"/>
                <a:cs typeface="Arial" pitchFamily="34" charset="0"/>
              </a:rPr>
              <a:t>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endParaRPr lang="en-US" sz="2000" b="1" i="1" dirty="0">
              <a:solidFill>
                <a:srgbClr val="0077AA"/>
              </a:solidFill>
              <a:latin typeface="Liberation Mono"/>
            </a:endParaRPr>
          </a:p>
          <a:p>
            <a:pPr>
              <a:lnSpc>
                <a:spcPct val="150000"/>
              </a:lnSpc>
            </a:pPr>
            <a:r>
              <a:rPr lang="en-US" sz="2000" dirty="0">
                <a:solidFill>
                  <a:srgbClr val="0077AA"/>
                </a:solidFill>
                <a:latin typeface="Liberation Mono"/>
              </a:rPr>
              <a:t>    [ORDER BY </a:t>
            </a:r>
            <a:r>
              <a:rPr lang="en-US" sz="2000" dirty="0" smtClean="0">
                <a:solidFill>
                  <a:srgbClr val="0077AA"/>
                </a:solidFill>
                <a:latin typeface="Liberation Mono"/>
              </a:rPr>
              <a:t>{</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a:t>
            </a:r>
            <a:r>
              <a:rPr lang="en-US" sz="2000" dirty="0" smtClean="0">
                <a:solidFill>
                  <a:srgbClr val="0077AA"/>
                </a:solidFill>
                <a:latin typeface="Liberation Mono"/>
              </a:rPr>
              <a:t> </a:t>
            </a:r>
            <a:r>
              <a:rPr lang="en-US" sz="2000" dirty="0">
                <a:solidFill>
                  <a:srgbClr val="0077AA"/>
                </a:solidFill>
                <a:latin typeface="Liberation Mono"/>
              </a:rPr>
              <a:t>|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smtClean="0">
                <a:latin typeface="Arial" panose="020B0604020202020204" pitchFamily="34" charset="0"/>
                <a:cs typeface="Arial" panose="020B0604020202020204" pitchFamily="34" charset="0"/>
              </a:rPr>
              <a:t>ASC</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order. This is equivalent to ORDER BY expression </a:t>
            </a:r>
            <a:r>
              <a:rPr lang="en-IN" sz="1600" b="1" i="1" dirty="0">
                <a:latin typeface="Arial" panose="020B0604020202020204" pitchFamily="34" charset="0"/>
                <a:cs typeface="Arial" panose="020B0604020202020204" pitchFamily="34" charset="0"/>
              </a:rPr>
              <a:t>ASC</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a:t>
            </a:r>
            <a:r>
              <a:rPr lang="en-IN" sz="1600" b="1" dirty="0" smtClean="0">
                <a:solidFill>
                  <a:schemeClr val="accent2">
                    <a:lumMod val="50000"/>
                  </a:schemeClr>
                </a:solidFill>
                <a:latin typeface="Arial" panose="020B0604020202020204" pitchFamily="34" charset="0"/>
                <a:cs typeface="Arial" panose="020B0604020202020204" pitchFamily="34" charset="0"/>
              </a:rPr>
              <a:t>Update LIMIT, and </a:t>
            </a:r>
            <a:r>
              <a:rPr lang="en-IN" sz="1600" b="1" dirty="0">
                <a:solidFill>
                  <a:schemeClr val="accent2">
                    <a:lumMod val="50000"/>
                  </a:schemeClr>
                </a:solidFill>
                <a:latin typeface="Arial" panose="020B0604020202020204" pitchFamily="34" charset="0"/>
                <a:cs typeface="Arial" panose="020B0604020202020204" pitchFamily="34" charset="0"/>
              </a:rPr>
              <a:t>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smtClean="0">
                <a:solidFill>
                  <a:schemeClr val="accent2">
                    <a:lumMod val="50000"/>
                  </a:schemeClr>
                </a:solidFill>
              </a:rPr>
              <a:t> "</a:t>
            </a:r>
            <a:r>
              <a:rPr lang="en-IN" sz="2000" dirty="0">
                <a:solidFill>
                  <a:schemeClr val="accent2">
                    <a:lumMod val="50000"/>
                  </a:schemeClr>
                </a:solidFill>
              </a:rPr>
              <a:t>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a:t>
            </a:r>
            <a:r>
              <a:rPr lang="en-IN" sz="2000" b="1" i="1" dirty="0" smtClean="0">
                <a:solidFill>
                  <a:schemeClr val="accent2">
                    <a:lumMod val="50000"/>
                  </a:schemeClr>
                </a:solidFill>
              </a:rPr>
              <a:t>. . ."</a:t>
            </a:r>
            <a:endParaRPr lang="en-IN" sz="2000" b="1" i="1" dirty="0">
              <a:solidFill>
                <a:schemeClr val="accent2">
                  <a:lumMod val="50000"/>
                </a:schemeClr>
              </a:solidFill>
            </a:endParaRPr>
          </a:p>
          <a:p>
            <a:pPr indent="-285750">
              <a:lnSpc>
                <a:spcPct val="150000"/>
              </a:lnSpc>
              <a:buFont typeface="Wingdings" pitchFamily="2" charset="2"/>
              <a:buChar char="v"/>
            </a:pPr>
            <a:r>
              <a:rPr lang="en-IN" sz="2000" dirty="0" smtClean="0">
                <a:solidFill>
                  <a:schemeClr val="accent2">
                    <a:lumMod val="50000"/>
                  </a:schemeClr>
                </a:solidFill>
              </a:rPr>
              <a:t> Tuples </a:t>
            </a:r>
            <a:r>
              <a:rPr lang="en-IN" sz="2000" dirty="0">
                <a:solidFill>
                  <a:schemeClr val="accent2">
                    <a:lumMod val="50000"/>
                  </a:schemeClr>
                </a:solidFill>
              </a:rPr>
              <a:t>are sorted by specified attributes</a:t>
            </a:r>
          </a:p>
          <a:p>
            <a:pPr indent="-285750">
              <a:lnSpc>
                <a:spcPct val="150000"/>
              </a:lnSpc>
              <a:buFont typeface="Wingdings" pitchFamily="2" charset="2"/>
              <a:buChar char="v"/>
            </a:pPr>
            <a:r>
              <a:rPr lang="en-IN" sz="2000" dirty="0" smtClean="0">
                <a:solidFill>
                  <a:schemeClr val="accent2">
                    <a:lumMod val="50000"/>
                  </a:schemeClr>
                </a:solidFill>
              </a:rPr>
              <a:t> Results </a:t>
            </a:r>
            <a:r>
              <a:rPr lang="en-IN" sz="2000" dirty="0">
                <a:solidFill>
                  <a:schemeClr val="accent2">
                    <a:lumMod val="50000"/>
                  </a:schemeClr>
                </a:solidFill>
              </a:rPr>
              <a:t>are sorted by </a:t>
            </a:r>
            <a:r>
              <a:rPr lang="en-IN" sz="2000" b="1" i="1" dirty="0" smtClean="0">
                <a:solidFill>
                  <a:schemeClr val="accent2">
                    <a:lumMod val="50000"/>
                  </a:schemeClr>
                </a:solidFill>
              </a:rPr>
              <a:t>A</a:t>
            </a:r>
            <a:r>
              <a:rPr lang="en-IN" sz="2000" b="1" i="1" baseline="-25000" dirty="0" smtClean="0">
                <a:solidFill>
                  <a:schemeClr val="accent2">
                    <a:lumMod val="50000"/>
                  </a:schemeClr>
                </a:solidFill>
              </a:rPr>
              <a:t>1</a:t>
            </a:r>
            <a:r>
              <a:rPr lang="en-IN" sz="2000" dirty="0" smtClean="0">
                <a:solidFill>
                  <a:schemeClr val="accent2">
                    <a:lumMod val="50000"/>
                  </a:schemeClr>
                </a:solidFill>
              </a:rPr>
              <a:t> </a:t>
            </a:r>
            <a:r>
              <a:rPr lang="en-IN" sz="2000" dirty="0">
                <a:solidFill>
                  <a:schemeClr val="accent2">
                    <a:lumMod val="50000"/>
                  </a:schemeClr>
                </a:solidFill>
              </a:rPr>
              <a:t>first</a:t>
            </a:r>
          </a:p>
          <a:p>
            <a:pPr indent="-285750">
              <a:lnSpc>
                <a:spcPct val="150000"/>
              </a:lnSpc>
              <a:buFont typeface="Wingdings" pitchFamily="2" charset="2"/>
              <a:buChar char="v"/>
            </a:pPr>
            <a:r>
              <a:rPr lang="en-IN" sz="2000" dirty="0" smtClean="0">
                <a:solidFill>
                  <a:schemeClr val="accent2">
                    <a:lumMod val="50000"/>
                  </a:schemeClr>
                </a:solidFill>
              </a:rPr>
              <a:t> Within </a:t>
            </a:r>
            <a:r>
              <a:rPr lang="en-IN" sz="2000" dirty="0">
                <a:solidFill>
                  <a:schemeClr val="accent2">
                    <a:lumMod val="50000"/>
                  </a:schemeClr>
                </a:solidFill>
              </a:rPr>
              <a:t>each value of </a:t>
            </a:r>
            <a:r>
              <a:rPr lang="en-IN" sz="2000" b="1" i="1" dirty="0" smtClean="0">
                <a:solidFill>
                  <a:schemeClr val="accent2">
                    <a:lumMod val="50000"/>
                  </a:schemeClr>
                </a:solidFill>
              </a:rPr>
              <a:t>A</a:t>
            </a:r>
            <a:r>
              <a:rPr lang="en-IN" sz="2000" b="1" i="1" baseline="-25000" dirty="0" smtClean="0">
                <a:solidFill>
                  <a:schemeClr val="accent2">
                    <a:lumMod val="50000"/>
                  </a:schemeClr>
                </a:solidFill>
              </a:rPr>
              <a:t>1</a:t>
            </a:r>
            <a:r>
              <a:rPr lang="en-IN" sz="2000" dirty="0" smtClean="0">
                <a:solidFill>
                  <a:schemeClr val="accent2">
                    <a:lumMod val="50000"/>
                  </a:schemeClr>
                </a:solidFill>
              </a:rPr>
              <a:t>, </a:t>
            </a:r>
            <a:r>
              <a:rPr lang="en-IN" sz="2000" dirty="0">
                <a:solidFill>
                  <a:schemeClr val="accent2">
                    <a:lumMod val="50000"/>
                  </a:schemeClr>
                </a:solidFill>
              </a:rPr>
              <a:t>results are sorted by </a:t>
            </a:r>
            <a:r>
              <a:rPr lang="en-IN" sz="2000" b="1" i="1" dirty="0" smtClean="0">
                <a:solidFill>
                  <a:schemeClr val="accent2">
                    <a:lumMod val="50000"/>
                  </a:schemeClr>
                </a:solidFill>
              </a:rPr>
              <a:t>A</a:t>
            </a:r>
            <a:r>
              <a:rPr lang="en-IN" sz="2000" b="1" i="1" baseline="-25000" dirty="0" smtClean="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 xmlns:p14="http://schemas.microsoft.com/office/powerpoint/2010/main" val="2427937762"/>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a:t>
            </a:r>
            <a:r>
              <a:rPr lang="en-IN" b="1" dirty="0" smtClean="0">
                <a:latin typeface="Arial" panose="020B0604020202020204" pitchFamily="34" charset="0"/>
                <a:cs typeface="Arial" panose="020B0604020202020204" pitchFamily="34" charset="0"/>
              </a:rPr>
              <a:t>ORDER </a:t>
            </a:r>
            <a:r>
              <a:rPr lang="en-IN" b="1" dirty="0">
                <a:latin typeface="Arial" panose="020B0604020202020204" pitchFamily="34" charset="0"/>
                <a:cs typeface="Arial" panose="020B0604020202020204" pitchFamily="34" charset="0"/>
              </a:rPr>
              <a:t>BY clause is used to sort the records in your result set.</a:t>
            </a:r>
          </a:p>
        </p:txBody>
      </p:sp>
      <p:sp>
        <p:nvSpPr>
          <p:cNvPr id="6" name="Rectangle 5"/>
          <p:cNvSpPr/>
          <p:nvPr/>
        </p:nvSpPr>
        <p:spPr>
          <a:xfrm>
            <a:off x="59871" y="2270036"/>
            <a:ext cx="9024257"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smtClean="0">
                <a:latin typeface="Arial" panose="020B0604020202020204" pitchFamily="34" charset="0"/>
                <a:cs typeface="Arial" panose="020B0604020202020204" pitchFamily="34" charset="0"/>
              </a:rPr>
              <a:t>ENAME,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ENAME</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ENAME</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ENAME</a:t>
            </a:r>
            <a:r>
              <a:rPr lang="en-IN" sz="1700" dirty="0" smtClean="0">
                <a:solidFill>
                  <a:srgbClr val="DD4A68"/>
                </a:solidFill>
                <a:latin typeface="Arial" panose="020B0604020202020204" pitchFamily="34" charset="0"/>
                <a:ea typeface="Times New Roman" panose="02020603050405020304" pitchFamily="18" charset="0"/>
              </a:rPr>
              <a:t> desc</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FIELD</a:t>
            </a:r>
            <a:r>
              <a:rPr lang="en-US" sz="1700" dirty="0" smtClean="0">
                <a:solidFill>
                  <a:schemeClr val="bg1">
                    <a:lumMod val="65000"/>
                  </a:schemeClr>
                </a:solidFill>
                <a:latin typeface="Arial" panose="020B0604020202020204" pitchFamily="34" charset="0"/>
                <a:ea typeface="Times New Roman" panose="02020603050405020304" pitchFamily="18" charset="0"/>
              </a:rPr>
              <a:t>(</a:t>
            </a:r>
            <a:r>
              <a:rPr lang="en-US" sz="1700" dirty="0" smtClean="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smtClean="0">
                <a:solidFill>
                  <a:srgbClr val="92D050"/>
                </a:solidFill>
                <a:latin typeface="Arial" panose="020B0604020202020204" pitchFamily="34" charset="0"/>
                <a:ea typeface="Times New Roman" panose="02020603050405020304" pitchFamily="18" charset="0"/>
              </a:rPr>
              <a:t>'</a:t>
            </a:r>
            <a:r>
              <a:rPr lang="en-US" sz="1700" dirty="0" smtClean="0">
                <a:solidFill>
                  <a:schemeClr val="bg1">
                    <a:lumMod val="65000"/>
                  </a:schemeClr>
                </a:solidFill>
                <a:latin typeface="Arial" panose="020B0604020202020204" pitchFamily="34" charset="0"/>
                <a:ea typeface="Times New Roman" panose="02020603050405020304" pitchFamily="18" charset="0"/>
              </a:rPr>
              <a:t>)</a:t>
            </a:r>
            <a:endParaRPr lang="en-US" sz="1700" dirty="0" smtClean="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ISNULL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COMM</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EMP</a:t>
            </a:r>
            <a:r>
              <a:rPr lang="en-IN"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IN" sz="1700" dirty="0" smtClean="0">
                <a:solidFill>
                  <a:srgbClr val="DD4A68"/>
                </a:solidFill>
                <a:latin typeface="Arial" panose="020B0604020202020204" pitchFamily="34" charset="0"/>
                <a:ea typeface="Times New Roman" panose="02020603050405020304" pitchFamily="18" charset="0"/>
              </a:rPr>
              <a:t>`</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smtClean="0">
                <a:latin typeface="Arial" panose="020B0604020202020204" pitchFamily="34" charset="0"/>
                <a:ea typeface="Times New Roman" panose="02020603050405020304" pitchFamily="18" charset="0"/>
              </a:rPr>
              <a:t>'e</a:t>
            </a:r>
            <a:r>
              <a:rPr lang="en-IN" sz="1700" dirty="0">
                <a:latin typeface="Arial" panose="020B0604020202020204" pitchFamily="34" charset="0"/>
                <a:ea typeface="Times New Roman" panose="02020603050405020304" pitchFamily="18" charset="0"/>
              </a:rPr>
              <a:t>'</a:t>
            </a:r>
            <a:r>
              <a:rPr lang="en-IN" sz="1700" dirty="0" smtClean="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endParaRPr lang="en-US" sz="2000" b="1" i="1" dirty="0">
              <a:solidFill>
                <a:srgbClr val="0077AA"/>
              </a:solidFill>
              <a:latin typeface="Liberation Mono"/>
            </a:endParaRPr>
          </a:p>
          <a:p>
            <a:pPr>
              <a:lnSpc>
                <a:spcPct val="150000"/>
              </a:lnSpc>
            </a:pPr>
            <a:r>
              <a:rPr lang="en-US" sz="2000" dirty="0">
                <a:solidFill>
                  <a:srgbClr val="0077AA"/>
                </a:solidFill>
                <a:latin typeface="Liberation Mono"/>
              </a:rPr>
              <a:t>    [ORDER BY </a:t>
            </a:r>
            <a:r>
              <a:rPr lang="en-US" sz="2000" dirty="0" smtClean="0">
                <a:solidFill>
                  <a:srgbClr val="0077AA"/>
                </a:solidFill>
                <a:latin typeface="Liberation Mono"/>
              </a:rPr>
              <a:t>{</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a:t>
            </a:r>
            <a:r>
              <a:rPr lang="en-US" sz="2000" dirty="0" smtClean="0">
                <a:solidFill>
                  <a:srgbClr val="0077AA"/>
                </a:solidFill>
                <a:latin typeface="Liberation Mono"/>
              </a:rPr>
              <a:t> </a:t>
            </a:r>
            <a:r>
              <a:rPr lang="en-US" sz="2000" dirty="0">
                <a:solidFill>
                  <a:srgbClr val="0077AA"/>
                </a:solidFill>
                <a:latin typeface="Liberation Mono"/>
              </a:rPr>
              <a:t>| expr | position}  [ASC | DESC], ...]</a:t>
            </a:r>
          </a:p>
        </p:txBody>
      </p:sp>
    </p:spTree>
    <p:extLst>
      <p:ext uri="{BB962C8B-B14F-4D97-AF65-F5344CB8AC3E}">
        <p14:creationId xmlns="" xmlns:p14="http://schemas.microsoft.com/office/powerpoint/2010/main" val="2285618820"/>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smtClean="0">
                <a:latin typeface="Arial" panose="020B0604020202020204" pitchFamily="34" charset="0"/>
                <a:ea typeface="Calibri" panose="020F0502020204030204" pitchFamily="34" charset="0"/>
                <a:cs typeface="Arial" panose="020B0604020202020204" pitchFamily="34" charset="0"/>
              </a:rPr>
              <a:t>Expressions </a:t>
            </a:r>
            <a:r>
              <a:rPr lang="en-IN" b="1" dirty="0">
                <a:latin typeface="Arial" panose="020B0604020202020204" pitchFamily="34" charset="0"/>
                <a:ea typeface="Calibri" panose="020F0502020204030204" pitchFamily="34" charset="0"/>
                <a:cs typeface="Arial" panose="020B0604020202020204" pitchFamily="34" charset="0"/>
              </a:rPr>
              <a:t>in WHERE clause can </a:t>
            </a:r>
            <a:r>
              <a:rPr lang="en-IN" b="1" dirty="0" smtClean="0">
                <a:latin typeface="Arial" panose="020B0604020202020204" pitchFamily="34" charset="0"/>
                <a:ea typeface="Calibri" panose="020F0502020204030204" pitchFamily="34" charset="0"/>
                <a:cs typeface="Arial" panose="020B0604020202020204" pitchFamily="34" charset="0"/>
              </a:rPr>
              <a:t>use</a:t>
            </a:r>
            <a:endParaRPr lang="en-IN" b="1"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Arithmetic</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Comparison</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Logical</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a:t>
            </a:r>
            <a:r>
              <a:rPr lang="en-IN" i="1" dirty="0" smtClean="0">
                <a:latin typeface="Arial" panose="020B0604020202020204" pitchFamily="34" charset="0"/>
                <a:ea typeface="Calibri" panose="020F0502020204030204" pitchFamily="34" charset="0"/>
                <a:cs typeface="Arial" panose="020B0604020202020204" pitchFamily="34" charset="0"/>
              </a:rPr>
              <a:t>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a:t>
            </a:r>
            <a:r>
              <a:rPr lang="en-IN" dirty="0" smtClean="0">
                <a:latin typeface="Arial" panose="020B0604020202020204" pitchFamily="34" charset="0"/>
                <a:ea typeface="Calibri" panose="020F0502020204030204" pitchFamily="34" charset="0"/>
                <a:cs typeface="Arial" panose="020B0604020202020204" pitchFamily="34" charset="0"/>
              </a:rPr>
              <a:t>using…</a:t>
            </a:r>
            <a:endParaRPr lang="en-IN"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calls (PRE-DEFINED / UDF)</a:t>
            </a:r>
            <a:endParaRPr lang="en-IN" i="1" dirty="0">
              <a:latin typeface="Arial" panose="020B0604020202020204" pitchFamily="34" charset="0"/>
              <a:ea typeface="Calibri" panose="020F0502020204030204" pitchFamily="34" charset="0"/>
              <a:cs typeface="Arial" panose="020B0604020202020204" pitchFamily="34" charset="0"/>
            </a:endParaRP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 xmlns:p14="http://schemas.microsoft.com/office/powerpoint/2010/main" val="2290982805"/>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
        <p:nvSpPr>
          <p:cNvPr id="9" name="Rectangle 8"/>
          <p:cNvSpPr/>
          <p:nvPr/>
        </p:nvSpPr>
        <p:spPr>
          <a:xfrm>
            <a:off x="214282" y="3934430"/>
            <a:ext cx="8572560" cy="1846659"/>
          </a:xfrm>
          <a:prstGeom prst="rect">
            <a:avLst/>
          </a:prstGeom>
        </p:spPr>
        <p:txBody>
          <a:bodyPr wrap="square">
            <a:spAutoFit/>
          </a:bodyPr>
          <a:lstStyle/>
          <a:p>
            <a:pPr marL="342900" indent="-342900">
              <a:buFont typeface="Arial" pitchFamily="34" charset="0"/>
              <a:buChar char="•"/>
            </a:pPr>
            <a:r>
              <a:rPr lang="en-US" sz="1900" dirty="0" smtClean="0">
                <a:solidFill>
                  <a:srgbClr val="006C86"/>
                </a:solidFill>
              </a:rPr>
              <a:t>A predicate is a condition expression that evaluates to a boolean value, either true or false.</a:t>
            </a:r>
          </a:p>
          <a:p>
            <a:pPr marL="342900" indent="-342900">
              <a:buFont typeface="Arial" pitchFamily="34" charset="0"/>
              <a:buChar char="•"/>
            </a:pPr>
            <a:endParaRPr lang="en-US" sz="1900" dirty="0" smtClean="0">
              <a:solidFill>
                <a:srgbClr val="006C86"/>
              </a:solidFill>
            </a:endParaRPr>
          </a:p>
          <a:p>
            <a:pPr marL="342900" indent="-342900">
              <a:buFont typeface="Arial" pitchFamily="34" charset="0"/>
              <a:buChar char="•"/>
            </a:pPr>
            <a:r>
              <a:rPr lang="en-US" sz="1900" dirty="0" smtClean="0">
                <a:solidFill>
                  <a:srgbClr val="006C86"/>
                </a:solidFill>
              </a:rPr>
              <a:t> Predicates can be used as follows: In a SELECT statement's </a:t>
            </a:r>
            <a:r>
              <a:rPr lang="en-US" sz="1900" b="1" i="1" dirty="0" smtClean="0">
                <a:solidFill>
                  <a:srgbClr val="006C86"/>
                </a:solidFill>
              </a:rPr>
              <a:t>WHERE</a:t>
            </a:r>
            <a:r>
              <a:rPr lang="en-US" sz="1900" dirty="0" smtClean="0">
                <a:solidFill>
                  <a:srgbClr val="006C86"/>
                </a:solidFill>
              </a:rPr>
              <a:t> clause or </a:t>
            </a:r>
            <a:r>
              <a:rPr lang="en-US" sz="1900" b="1" i="1" dirty="0" smtClean="0">
                <a:solidFill>
                  <a:srgbClr val="006C86"/>
                </a:solidFill>
              </a:rPr>
              <a:t>HAVING</a:t>
            </a:r>
            <a:r>
              <a:rPr lang="en-US" sz="1900" dirty="0" smtClean="0">
                <a:solidFill>
                  <a:srgbClr val="006C86"/>
                </a:solidFill>
              </a:rPr>
              <a:t> clause to determine which rows are relevant to a particular query.</a:t>
            </a:r>
            <a:endParaRPr lang="en-US" sz="1900" dirty="0">
              <a:solidFill>
                <a:srgbClr val="006C86"/>
              </a:solidFill>
            </a:endParaRPr>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smtClean="0">
                <a:solidFill>
                  <a:schemeClr val="accent2">
                    <a:lumMod val="50000"/>
                  </a:schemeClr>
                </a:solidFill>
              </a:rPr>
              <a:t> r</a:t>
            </a:r>
            <a:r>
              <a:rPr lang="en-US" sz="2000" baseline="-25000" dirty="0" smtClean="0">
                <a:solidFill>
                  <a:schemeClr val="accent2">
                    <a:lumMod val="50000"/>
                  </a:schemeClr>
                </a:solidFill>
              </a:rPr>
              <a:t>i</a:t>
            </a:r>
            <a:r>
              <a:rPr lang="en-US" sz="2000" dirty="0" smtClean="0">
                <a:solidFill>
                  <a:schemeClr val="accent2">
                    <a:lumMod val="50000"/>
                  </a:schemeClr>
                </a:solidFill>
              </a:rPr>
              <a:t> are the relations (tables) </a:t>
            </a:r>
          </a:p>
          <a:p>
            <a:pPr>
              <a:lnSpc>
                <a:spcPct val="150000"/>
              </a:lnSpc>
              <a:buFont typeface="Wingdings" pitchFamily="2" charset="2"/>
              <a:buChar char="v"/>
            </a:pPr>
            <a:r>
              <a:rPr lang="en-US" sz="2000" dirty="0" smtClean="0">
                <a:solidFill>
                  <a:schemeClr val="accent2">
                    <a:lumMod val="50000"/>
                  </a:schemeClr>
                </a:solidFill>
              </a:rPr>
              <a:t> A</a:t>
            </a:r>
            <a:r>
              <a:rPr lang="en-US" sz="2000" baseline="-25000" dirty="0" smtClean="0">
                <a:solidFill>
                  <a:schemeClr val="accent2">
                    <a:lumMod val="50000"/>
                  </a:schemeClr>
                </a:solidFill>
              </a:rPr>
              <a:t>i</a:t>
            </a:r>
            <a:r>
              <a:rPr lang="en-US" sz="2000" dirty="0" smtClean="0">
                <a:solidFill>
                  <a:schemeClr val="accent2">
                    <a:lumMod val="50000"/>
                  </a:schemeClr>
                </a:solidFill>
              </a:rPr>
              <a:t> are attributes (columns) </a:t>
            </a:r>
          </a:p>
          <a:p>
            <a:pPr>
              <a:lnSpc>
                <a:spcPct val="150000"/>
              </a:lnSpc>
              <a:buFont typeface="Wingdings" pitchFamily="2" charset="2"/>
              <a:buChar char="v"/>
            </a:pPr>
            <a:r>
              <a:rPr lang="en-US" sz="2000" dirty="0" smtClean="0">
                <a:solidFill>
                  <a:schemeClr val="accent2">
                    <a:lumMod val="50000"/>
                  </a:schemeClr>
                </a:solidFill>
              </a:rPr>
              <a:t> P is the selection predicate</a:t>
            </a:r>
            <a:endParaRPr lang="en-US" sz="2000" dirty="0">
              <a:solidFill>
                <a:schemeClr val="accent2">
                  <a:lumMod val="50000"/>
                </a:schemeClr>
              </a:solidFill>
            </a:endParaRPr>
          </a:p>
        </p:txBody>
      </p:sp>
    </p:spTree>
    <p:extLst>
      <p:ext uri="{BB962C8B-B14F-4D97-AF65-F5344CB8AC3E}">
        <p14:creationId xmlns="" xmlns:p14="http://schemas.microsoft.com/office/powerpoint/2010/main" val="139947438"/>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 &lt;&gt;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a:stretch>
              <a:fillRect/>
            </a:stretch>
          </p:blipFill>
          <p:spPr>
            <a:xfrm>
              <a:off x="180944" y="5500702"/>
              <a:ext cx="5362575" cy="342900"/>
            </a:xfrm>
            <a:prstGeom prst="rect">
              <a:avLst/>
            </a:prstGeom>
          </p:spPr>
        </p:pic>
        <p:pic>
          <p:nvPicPr>
            <p:cNvPr id="7" name="Picture 6"/>
            <p:cNvPicPr>
              <a:picLocks noChangeAspect="1"/>
            </p:cNvPicPr>
            <p:nvPr/>
          </p:nvPicPr>
          <p:blipFill>
            <a:blip r:embed="rId3"/>
            <a:stretch>
              <a:fillRect/>
            </a:stretch>
          </p:blipFill>
          <p:spPr>
            <a:xfrm>
              <a:off x="228600" y="5957902"/>
              <a:ext cx="4629150" cy="285750"/>
            </a:xfrm>
            <a:prstGeom prst="rect">
              <a:avLst/>
            </a:prstGeom>
          </p:spPr>
        </p:pic>
      </p:grpSp>
    </p:spTree>
    <p:extLst>
      <p:ext uri="{BB962C8B-B14F-4D97-AF65-F5344CB8AC3E}">
        <p14:creationId xmlns="" xmlns:p14="http://schemas.microsoft.com/office/powerpoint/2010/main" val="139947438"/>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AND, &amp;&amp;</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Logical AND  eg. SELECT 1 AND 1;</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OR,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Logical OR    eg. SELECT 1 OR 1;</a:t>
                      </a: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NOT,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Negates value eg. SELECT NOT 1;</a:t>
                      </a:r>
                    </a:p>
                  </a:txBody>
                  <a:tcPr anchor="ctr"/>
                </a:tc>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t>
            </a:r>
            <a:r>
              <a:rPr lang="en-IN" sz="1400" b="1" dirty="0" smtClean="0">
                <a:latin typeface="Arial" panose="020B0604020202020204" pitchFamily="34" charset="0"/>
                <a:cs typeface="Arial" panose="020B0604020202020204" pitchFamily="34" charset="0"/>
              </a:rPr>
              <a:t>AND.</a:t>
            </a:r>
            <a:r>
              <a:rPr lang="en-IN" sz="1400" dirty="0" smtClean="0">
                <a:latin typeface="Arial" panose="020B0604020202020204" pitchFamily="34" charset="0"/>
                <a:cs typeface="Arial" panose="020B0604020202020204" pitchFamily="34" charset="0"/>
              </a:rPr>
              <a:t> </a:t>
            </a:r>
            <a:r>
              <a:rPr lang="en-IN" sz="1400" dirty="0">
                <a:latin typeface="Arial" panose="020B0604020202020204" pitchFamily="34" charset="0"/>
                <a:cs typeface="Arial" panose="020B0604020202020204" pitchFamily="34" charset="0"/>
              </a:rPr>
              <a:t>Evaluates to 1 if all operands are nonzero and not NULL, to 0 if one or more operands are 0, otherwise NULL is returned</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 xmlns:p14="http://schemas.microsoft.com/office/powerpoint/2010/main" val="4091968451"/>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1192373735"/>
              </p:ext>
            </p:extLst>
          </p:nvPr>
        </p:nvGraphicFramePr>
        <p:xfrm>
          <a:off x="152400" y="2166950"/>
          <a:ext cx="8839200" cy="3048000"/>
        </p:xfrm>
        <a:graphic>
          <a:graphicData uri="http://schemas.openxmlformats.org/drawingml/2006/table">
            <a:tbl>
              <a:tblPr firstRow="1" bandRow="1">
                <a:tableStyleId>{7E9639D4-E3E2-4D34-9284-5A2195B3D0D7}</a:tableStyleId>
              </a:tblPr>
              <a:tblGrid>
                <a:gridCol w="2971800"/>
                <a:gridCol w="5867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NOT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ISNULL(expr)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If expr is NULL, ISNULL() returns 1, otherwise it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STRCMP(expr1,expr2)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LEAST(value1,value2,...)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smallest argument.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GREATEST(value1,value2,...)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largest argument.</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
        <p:nvSpPr>
          <p:cNvPr id="6" name="Rectangle 5"/>
          <p:cNvSpPr/>
          <p:nvPr/>
        </p:nvSpPr>
        <p:spPr>
          <a:xfrm>
            <a:off x="142844" y="5357826"/>
            <a:ext cx="8858312" cy="1415772"/>
          </a:xfrm>
          <a:prstGeom prst="rect">
            <a:avLst/>
          </a:prstGeom>
          <a:solidFill>
            <a:schemeClr val="bg1"/>
          </a:solidFill>
        </p:spPr>
        <p:txBody>
          <a:bodyPr wrap="square">
            <a:spAutoFit/>
          </a:bodyPr>
          <a:lstStyle/>
          <a:p>
            <a:pPr latinLnBrk="1"/>
            <a:r>
              <a:rPr lang="en-US" dirty="0" smtClean="0">
                <a:solidFill>
                  <a:srgbClr val="00B0F0"/>
                </a:solidFill>
                <a:latin typeface="Consolas" pitchFamily="49" charset="0"/>
              </a:rPr>
              <a:t>SELECT GREATEST(10, 20, 30</a:t>
            </a:r>
            <a:r>
              <a:rPr lang="en-US" dirty="0" smtClean="0">
                <a:solidFill>
                  <a:srgbClr val="00B0F0"/>
                </a:solidFill>
                <a:latin typeface="Consolas" pitchFamily="49" charset="0"/>
              </a:rPr>
              <a:t>),    </a:t>
            </a:r>
            <a:r>
              <a:rPr lang="en-US" i="1" dirty="0" smtClean="0">
                <a:solidFill>
                  <a:srgbClr val="00B050"/>
                </a:solidFill>
                <a:latin typeface="Consolas" pitchFamily="49" charset="0"/>
              </a:rPr>
              <a:t>-- </a:t>
            </a:r>
            <a:r>
              <a:rPr lang="en-US" i="1" dirty="0" smtClean="0">
                <a:solidFill>
                  <a:srgbClr val="00B050"/>
                </a:solidFill>
                <a:latin typeface="Consolas" pitchFamily="49" charset="0"/>
              </a:rPr>
              <a:t>30</a:t>
            </a:r>
            <a:endParaRPr lang="en-US" dirty="0" smtClean="0">
              <a:solidFill>
                <a:srgbClr val="00B050"/>
              </a:solidFill>
              <a:latin typeface="Consolas" pitchFamily="49" charset="0"/>
            </a:endParaRPr>
          </a:p>
          <a:p>
            <a:pPr latinLnBrk="1"/>
            <a:r>
              <a:rPr lang="en-US" dirty="0" smtClean="0">
                <a:solidFill>
                  <a:srgbClr val="00B0F0"/>
                </a:solidFill>
                <a:latin typeface="Consolas" pitchFamily="49" charset="0"/>
              </a:rPr>
              <a:t>      </a:t>
            </a:r>
            <a:r>
              <a:rPr lang="en-US" dirty="0" smtClean="0">
                <a:solidFill>
                  <a:srgbClr val="00B0F0"/>
                </a:solidFill>
                <a:latin typeface="Consolas" pitchFamily="49" charset="0"/>
              </a:rPr>
              <a:t> LEAST(10</a:t>
            </a:r>
            <a:r>
              <a:rPr lang="en-US" dirty="0" smtClean="0">
                <a:solidFill>
                  <a:srgbClr val="00B0F0"/>
                </a:solidFill>
                <a:latin typeface="Consolas" pitchFamily="49" charset="0"/>
              </a:rPr>
              <a:t>, 20, 30); </a:t>
            </a:r>
            <a:r>
              <a:rPr lang="en-US" dirty="0" smtClean="0">
                <a:solidFill>
                  <a:srgbClr val="00B0F0"/>
                </a:solidFill>
                <a:latin typeface="Consolas" pitchFamily="49" charset="0"/>
              </a:rPr>
              <a:t>	   </a:t>
            </a:r>
            <a:r>
              <a:rPr lang="en-US" i="1" dirty="0" smtClean="0">
                <a:solidFill>
                  <a:srgbClr val="00B050"/>
                </a:solidFill>
                <a:latin typeface="Consolas" pitchFamily="49" charset="0"/>
              </a:rPr>
              <a:t>-- </a:t>
            </a:r>
            <a:r>
              <a:rPr lang="en-US" i="1" dirty="0" smtClean="0">
                <a:solidFill>
                  <a:srgbClr val="00B050"/>
                </a:solidFill>
                <a:latin typeface="Consolas" pitchFamily="49" charset="0"/>
              </a:rPr>
              <a:t>10</a:t>
            </a:r>
            <a:endParaRPr lang="en-US" dirty="0" smtClean="0">
              <a:solidFill>
                <a:srgbClr val="00B050"/>
              </a:solidFill>
              <a:latin typeface="Consolas" pitchFamily="49" charset="0"/>
            </a:endParaRPr>
          </a:p>
          <a:p>
            <a:pPr latinLnBrk="1"/>
            <a:r>
              <a:rPr lang="en-US" sz="1050" dirty="0" smtClean="0">
                <a:solidFill>
                  <a:srgbClr val="00B0F0"/>
                </a:solidFill>
                <a:latin typeface="Consolas" pitchFamily="49" charset="0"/>
              </a:rPr>
              <a:t>  </a:t>
            </a:r>
          </a:p>
          <a:p>
            <a:pPr latinLnBrk="1"/>
            <a:r>
              <a:rPr lang="en-US" dirty="0" smtClean="0">
                <a:solidFill>
                  <a:srgbClr val="00B0F0"/>
                </a:solidFill>
                <a:latin typeface="Consolas" pitchFamily="49" charset="0"/>
              </a:rPr>
              <a:t>SELECT GREATEST(10, null, 30),  </a:t>
            </a:r>
            <a:r>
              <a:rPr lang="en-US" i="1" dirty="0" smtClean="0">
                <a:solidFill>
                  <a:srgbClr val="00B050"/>
                </a:solidFill>
                <a:latin typeface="Consolas" pitchFamily="49" charset="0"/>
              </a:rPr>
              <a:t>-- </a:t>
            </a:r>
            <a:r>
              <a:rPr lang="en-US" i="1" dirty="0" smtClean="0">
                <a:solidFill>
                  <a:srgbClr val="00B050"/>
                </a:solidFill>
                <a:latin typeface="Consolas" pitchFamily="49" charset="0"/>
              </a:rPr>
              <a:t>null</a:t>
            </a:r>
            <a:endParaRPr lang="en-US" dirty="0" smtClean="0">
              <a:solidFill>
                <a:srgbClr val="00B050"/>
              </a:solidFill>
              <a:latin typeface="Consolas" pitchFamily="49" charset="0"/>
            </a:endParaRPr>
          </a:p>
          <a:p>
            <a:pPr latinLnBrk="1"/>
            <a:r>
              <a:rPr lang="en-US" dirty="0" smtClean="0">
                <a:solidFill>
                  <a:srgbClr val="00B0F0"/>
                </a:solidFill>
                <a:latin typeface="Consolas" pitchFamily="49" charset="0"/>
              </a:rPr>
              <a:t>       </a:t>
            </a:r>
            <a:r>
              <a:rPr lang="en-US" dirty="0" smtClean="0">
                <a:solidFill>
                  <a:srgbClr val="00B0F0"/>
                </a:solidFill>
                <a:latin typeface="Consolas" pitchFamily="49" charset="0"/>
              </a:rPr>
              <a:t>LEAST(10</a:t>
            </a:r>
            <a:r>
              <a:rPr lang="en-US" dirty="0" smtClean="0">
                <a:solidFill>
                  <a:srgbClr val="00B0F0"/>
                </a:solidFill>
                <a:latin typeface="Consolas" pitchFamily="49" charset="0"/>
              </a:rPr>
              <a:t>, null , 30); </a:t>
            </a:r>
            <a:r>
              <a:rPr lang="en-US" dirty="0" smtClean="0">
                <a:solidFill>
                  <a:srgbClr val="00B0F0"/>
                </a:solidFill>
                <a:latin typeface="Consolas" pitchFamily="49" charset="0"/>
              </a:rPr>
              <a:t>   </a:t>
            </a:r>
            <a:r>
              <a:rPr lang="en-US" i="1" dirty="0" smtClean="0">
                <a:solidFill>
                  <a:srgbClr val="00B050"/>
                </a:solidFill>
                <a:latin typeface="Consolas" pitchFamily="49" charset="0"/>
              </a:rPr>
              <a:t>-- </a:t>
            </a:r>
            <a:r>
              <a:rPr lang="en-US" i="1" dirty="0" smtClean="0">
                <a:solidFill>
                  <a:srgbClr val="00B050"/>
                </a:solidFill>
                <a:latin typeface="Consolas" pitchFamily="49" charset="0"/>
              </a:rPr>
              <a:t>null</a:t>
            </a:r>
            <a:endParaRPr lang="en-US" dirty="0">
              <a:solidFill>
                <a:srgbClr val="00B050"/>
              </a:solidFill>
              <a:latin typeface="Consolas" pitchFamily="49" charset="0"/>
            </a:endParaRPr>
          </a:p>
        </p:txBody>
      </p:sp>
    </p:spTree>
    <p:extLst>
      <p:ext uri="{BB962C8B-B14F-4D97-AF65-F5344CB8AC3E}">
        <p14:creationId xmlns="" xmlns:p14="http://schemas.microsoft.com/office/powerpoint/2010/main" val="887705388"/>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NOT 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Pattern matching using an SQL pattern. Returns 1 (TRUE) or 0 (FALSE). If either expr or pat is NULL, the result is NULL.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Negation of simple pattern matching.</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 xmlns:p14="http://schemas.microsoft.com/office/powerpoint/2010/main" val="31395347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a:t>
            </a:r>
            <a:r>
              <a:rPr lang="en-IN" dirty="0" smtClean="0">
                <a:solidFill>
                  <a:srgbClr val="DC525C"/>
                </a:solidFill>
                <a:latin typeface="Segoe UI Light" panose="020B0502040204020203" pitchFamily="34" charset="0"/>
                <a:cs typeface="Segoe UI Light" panose="020B0502040204020203" pitchFamily="34" charset="0"/>
              </a:rPr>
              <a:t>is database</a:t>
            </a:r>
            <a:r>
              <a:rPr lang="en-IN" dirty="0">
                <a:solidFill>
                  <a:srgbClr val="DC525C"/>
                </a:solidFill>
                <a:latin typeface="Segoe UI Light" panose="020B0502040204020203" pitchFamily="34" charset="0"/>
                <a:cs typeface="Segoe UI Light" panose="020B0502040204020203" pitchFamily="34" charset="0"/>
              </a:rPr>
              <a:t>?</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a:t>
            </a:r>
            <a:r>
              <a:rPr lang="en-IN" sz="2000" dirty="0" smtClean="0">
                <a:solidFill>
                  <a:schemeClr val="accent5">
                    <a:lumMod val="50000"/>
                  </a:schemeClr>
                </a:solidFill>
                <a:latin typeface="arial" panose="020B0604020202020204" pitchFamily="34" charset="0"/>
              </a:rPr>
              <a:t>information.</a:t>
            </a:r>
            <a:endParaRPr lang="en-IN" sz="2000" dirty="0">
              <a:solidFill>
                <a:schemeClr val="accent5">
                  <a:lumMod val="50000"/>
                </a:schemeClr>
              </a:solidFill>
            </a:endParaRPr>
          </a:p>
        </p:txBody>
      </p:sp>
    </p:spTree>
    <p:extLst>
      <p:ext uri="{BB962C8B-B14F-4D97-AF65-F5344CB8AC3E}">
        <p14:creationId xmlns="" xmlns:p14="http://schemas.microsoft.com/office/powerpoint/2010/main" val="2393244911"/>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smtClean="0">
                <a:latin typeface="Arial" panose="020B0604020202020204" pitchFamily="34" charset="0"/>
                <a:cs typeface="Arial" panose="020B0604020202020204" pitchFamily="34" charset="0"/>
              </a:rPr>
              <a:t>Note: Both the statements are same.</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 xmlns:p14="http://schemas.microsoft.com/office/powerpoint/2010/main" val="4189364523"/>
      </p:ext>
    </p:extLst>
  </p:cSld>
  <p:clrMapOvr>
    <a:masterClrMapping/>
  </p:clrMapOvr>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COALESCE(value,...)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first non-NULL value in the list, or NULL if there are no non-NULL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600" kern="1200" dirty="0" smtClean="0">
                          <a:solidFill>
                            <a:srgbClr val="005E74"/>
                          </a:solidFill>
                          <a:latin typeface="Arial" panose="020B0604020202020204" pitchFamily="34" charset="0"/>
                          <a:ea typeface="+mn-ea"/>
                          <a:cs typeface="Arial" panose="020B0604020202020204" pitchFamily="34" charset="0"/>
                        </a:rPr>
                        <a:t>INTERVAL(N,N1,N2,N3,...)</a:t>
                      </a:r>
                      <a:endParaRPr kumimoji="0" lang="en-IN" sz="1600" kern="1200" dirty="0">
                        <a:solidFill>
                          <a:srgbClr val="005E74"/>
                        </a:solidFill>
                        <a:latin typeface="Arial" panose="020B0604020202020204" pitchFamily="34" charset="0"/>
                        <a:ea typeface="+mn-ea"/>
                        <a:cs typeface="Arial" panose="020B0604020202020204" pitchFamily="34" charset="0"/>
                      </a:endParaRPr>
                    </a:p>
                  </a:txBody>
                  <a:tcPr anchor="ctr"/>
                </a:tc>
                <a:tc>
                  <a:txBody>
                    <a:bodyPr/>
                    <a:lstStyle/>
                    <a:p>
                      <a:r>
                        <a:rPr kumimoji="0" lang="en-IN" sz="1600" kern="1200" dirty="0" smtClean="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endParaRPr kumimoji="0" lang="en-IN" sz="1600"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'MANAGER</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UNION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 xmlns:p14="http://schemas.microsoft.com/office/powerpoint/2010/main" val="3680069024"/>
      </p:ext>
    </p:extLst>
  </p:cSld>
  <p:clrMapOvr>
    <a:masterClrMapping/>
  </p:clrMapOvr>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172361"/>
            <a:ext cx="7696200" cy="2246769"/>
          </a:xfrm>
          <a:prstGeom prst="rect">
            <a:avLst/>
          </a:prstGeom>
          <a:solidFill>
            <a:schemeClr val="tx1">
              <a:lumMod val="85000"/>
              <a:lumOff val="15000"/>
            </a:schemeClr>
          </a:solidFill>
        </p:spPr>
        <p:txBody>
          <a:bodyPr wrap="square">
            <a:spAutoFit/>
          </a:bodyPr>
          <a:lstStyle/>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NULL and false if the supplied value is not NULL</a:t>
            </a:r>
            <a:r>
              <a:rPr lang="en-IN" sz="2000" dirty="0" smtClean="0">
                <a:solidFill>
                  <a:srgbClr val="00FF99"/>
                </a:solidFill>
                <a:latin typeface="Open Sans"/>
                <a:cs typeface="Courier New" panose="02070309020205020404" pitchFamily="49" charset="0"/>
              </a:rPr>
              <a:t>.</a:t>
            </a:r>
          </a:p>
          <a:p>
            <a:pPr marL="285750" indent="-285750" algn="just">
              <a:buFont typeface="Arial" panose="020B0604020202020204" pitchFamily="34" charset="0"/>
              <a:buChar char="•"/>
            </a:pPr>
            <a:endParaRPr lang="en-IN" sz="2000" dirty="0">
              <a:solidFill>
                <a:srgbClr val="00FF99"/>
              </a:solidFill>
              <a:latin typeface="Open Sans"/>
              <a:cs typeface="Courier New" panose="02070309020205020404" pitchFamily="49" charset="0"/>
            </a:endParaRPr>
          </a:p>
          <a:p>
            <a:pPr marL="285750" indent="-285750" algn="just">
              <a:buFont typeface="Arial" panose="020B0604020202020204" pitchFamily="34" charset="0"/>
              <a:buChar char="•"/>
            </a:pPr>
            <a:r>
              <a:rPr lang="en-IN" sz="2000" dirty="0" smtClean="0">
                <a:solidFill>
                  <a:srgbClr val="00FF99"/>
                </a:solidFill>
                <a:latin typeface="Open Sans"/>
                <a:cs typeface="Courier New" panose="02070309020205020404" pitchFamily="49" charset="0"/>
              </a:rPr>
              <a:t>“</a:t>
            </a:r>
            <a:r>
              <a:rPr lang="en-IN" sz="2000" i="1" dirty="0" smtClean="0">
                <a:solidFill>
                  <a:srgbClr val="00FF99"/>
                </a:solidFill>
                <a:latin typeface="Open Sans"/>
                <a:cs typeface="Courier New" panose="02070309020205020404" pitchFamily="49" charset="0"/>
              </a:rPr>
              <a:t>IS NOT </a:t>
            </a:r>
            <a:r>
              <a:rPr lang="en-IN" sz="2000" i="1" dirty="0">
                <a:solidFill>
                  <a:srgbClr val="00FF99"/>
                </a:solidFill>
                <a:latin typeface="Open Sans"/>
                <a:cs typeface="Courier New" panose="02070309020205020404" pitchFamily="49" charset="0"/>
              </a:rPr>
              <a:t>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 xmlns:p14="http://schemas.microsoft.com/office/powerpoint/2010/main" val="3558986064"/>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grpSp>
        <p:nvGrpSpPr>
          <p:cNvPr id="11" name="Group 10"/>
          <p:cNvGrpSpPr/>
          <p:nvPr/>
        </p:nvGrpSpPr>
        <p:grpSpPr>
          <a:xfrm>
            <a:off x="152398" y="1081086"/>
            <a:ext cx="8839202" cy="2133600"/>
            <a:chOff x="152398" y="762000"/>
            <a:chExt cx="8839202" cy="2133600"/>
          </a:xfrm>
        </p:grpSpPr>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2786211057"/>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or True;</a:t>
            </a:r>
          </a:p>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in</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True);</a:t>
            </a:r>
            <a:endParaRPr lang="en-US" sz="2000" dirty="0">
              <a:latin typeface="Arial" pitchFamily="34" charset="0"/>
              <a:cs typeface="Arial" pitchFamily="34" charset="0"/>
            </a:endParaRPr>
          </a:p>
        </p:txBody>
      </p:sp>
    </p:spTree>
    <p:extLst>
      <p:ext uri="{BB962C8B-B14F-4D97-AF65-F5344CB8AC3E}">
        <p14:creationId xmlns="" xmlns:p14="http://schemas.microsoft.com/office/powerpoint/2010/main" val="3829025191"/>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endParaRPr lang="en-US" sz="2800" b="1" i="1" dirty="0" smtClean="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solidFill>
            <a:schemeClr val="tx1">
              <a:lumMod val="85000"/>
              <a:lumOff val="15000"/>
            </a:schemeClr>
          </a:solidFill>
        </p:spPr>
        <p:txBody>
          <a:bodyPr wrap="square">
            <a:spAutoFit/>
          </a:bodyPr>
          <a:lstStyle/>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 </a:t>
            </a:r>
            <a:r>
              <a:rPr lang="en-IN" sz="1600" dirty="0">
                <a:solidFill>
                  <a:srgbClr val="00FF99"/>
                </a:solidFill>
                <a:latin typeface="Arial" panose="020B0604020202020204" pitchFamily="34" charset="0"/>
                <a:cs typeface="Arial" panose="020B0604020202020204" pitchFamily="34" charset="0"/>
              </a:rPr>
              <a:t>matches any number of characters, even zero characters.</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_ matches exactly one character</a:t>
            </a:r>
            <a:r>
              <a:rPr lang="en-IN" sz="1600" dirty="0" smtClean="0">
                <a:solidFill>
                  <a:srgbClr val="00FF99"/>
                </a:solidFill>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If we use default </a:t>
            </a:r>
            <a:r>
              <a:rPr lang="en-IN" sz="1600" dirty="0">
                <a:solidFill>
                  <a:srgbClr val="00FF99"/>
                </a:solidFill>
                <a:latin typeface="Arial" panose="020B0604020202020204" pitchFamily="34" charset="0"/>
                <a:cs typeface="Arial" panose="020B0604020202020204" pitchFamily="34" charset="0"/>
              </a:rPr>
              <a:t>escape character '\',  </a:t>
            </a:r>
            <a:r>
              <a:rPr lang="en-IN" sz="1600" dirty="0" smtClean="0">
                <a:solidFill>
                  <a:srgbClr val="00FF99"/>
                </a:solidFill>
                <a:latin typeface="Arial" panose="020B0604020202020204" pitchFamily="34" charset="0"/>
                <a:cs typeface="Arial" panose="020B0604020202020204" pitchFamily="34" charset="0"/>
              </a:rPr>
              <a:t>then don’t use ESCAPE keyword.</a:t>
            </a:r>
            <a:endParaRPr lang="en-IN" sz="1600" dirty="0">
              <a:solidFill>
                <a:srgbClr val="00FF99"/>
              </a:solidFill>
              <a:latin typeface="Arial" panose="020B0604020202020204" pitchFamily="34" charset="0"/>
              <a:cs typeface="Arial" panose="020B0604020202020204" pitchFamily="34" charset="0"/>
            </a:endParaRP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smtClean="0"/>
              <a:t>\% </a:t>
            </a:r>
            <a:r>
              <a:rPr lang="en-IN" dirty="0"/>
              <a:t>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 xmlns:p14="http://schemas.microsoft.com/office/powerpoint/2010/main" val="1882570621"/>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smtClean="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980339252"/>
      </p:ext>
    </p:extLst>
  </p:cSld>
  <p:clrMapOvr>
    <a:masterClrMapping/>
  </p:clrMapOvr>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endParaRPr lang="en-IN" sz="2000" dirty="0">
              <a:latin typeface="Arial" pitchFamily="34" charset="0"/>
              <a:cs typeface="Arial" pitchFamily="34" charset="0"/>
            </a:endParaRPr>
          </a:p>
        </p:txBody>
      </p:sp>
    </p:spTree>
    <p:extLst>
      <p:ext uri="{BB962C8B-B14F-4D97-AF65-F5344CB8AC3E}">
        <p14:creationId xmlns="" xmlns:p14="http://schemas.microsoft.com/office/powerpoint/2010/main" val="1070194761"/>
      </p:ext>
    </p:extLst>
  </p:cSld>
  <p:clrMapOvr>
    <a:masterClrMapping/>
  </p:clrMapOvr>
  <p:transition/>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smtClean="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smtClean="0">
                <a:solidFill>
                  <a:srgbClr val="669900"/>
                </a:solidFill>
                <a:latin typeface="Liberation Mono"/>
              </a:rPr>
              <a:t>'</a:t>
            </a:r>
            <a:r>
              <a:rPr lang="en-IN" dirty="0" smtClean="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000" dirty="0">
              <a:solidFill>
                <a:srgbClr val="FF0000"/>
              </a:solidFill>
              <a:latin typeface="Cambria" panose="02040503050406030204" pitchFamily="18" charset="0"/>
              <a:cs typeface="Segoe UI Semilight" panose="020B0402040204020203" pitchFamily="34" charset="0"/>
            </a:endParaRP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 xmlns:p14="http://schemas.microsoft.com/office/powerpoint/2010/main" val="2344757521"/>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smtClean="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300" dirty="0">
              <a:solidFill>
                <a:srgbClr val="FF0000"/>
              </a:solidFill>
              <a:latin typeface="Cambria" panose="02040503050406030204" pitchFamily="18" charset="0"/>
              <a:cs typeface="Segoe UI Semilight" panose="020B0402040204020203" pitchFamily="34" charset="0"/>
            </a:endParaRP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smtClean="0">
                <a:solidFill>
                  <a:srgbClr val="006C86"/>
                </a:solidFill>
                <a:latin typeface="Verdana" panose="020B0604030504040204" pitchFamily="34" charset="0"/>
                <a:ea typeface="Verdana" panose="020B0604030504040204" pitchFamily="34" charset="0"/>
              </a:rPr>
              <a:t>G</a:t>
            </a:r>
            <a:r>
              <a:rPr lang="en-IN" sz="2800" i="1" baseline="-25000" dirty="0" smtClean="0">
                <a:solidFill>
                  <a:srgbClr val="006C86"/>
                </a:solidFill>
                <a:latin typeface="Verdana" panose="020B0604030504040204" pitchFamily="34" charset="0"/>
                <a:ea typeface="Verdana" panose="020B0604030504040204" pitchFamily="34" charset="0"/>
              </a:rPr>
              <a:t>1,</a:t>
            </a:r>
            <a:r>
              <a:rPr lang="en-IN" sz="2800" i="1" dirty="0" smtClean="0">
                <a:solidFill>
                  <a:srgbClr val="006C86"/>
                </a:solidFill>
                <a:latin typeface="Verdana" panose="020B0604030504040204" pitchFamily="34" charset="0"/>
                <a:ea typeface="Verdana" panose="020B0604030504040204" pitchFamily="34" charset="0"/>
              </a:rPr>
              <a:t>G</a:t>
            </a:r>
            <a:r>
              <a:rPr lang="en-IN" sz="2800" i="1" baseline="-25000" dirty="0" smtClean="0">
                <a:solidFill>
                  <a:srgbClr val="006C86"/>
                </a:solidFill>
                <a:latin typeface="Verdana" panose="020B0604030504040204" pitchFamily="34" charset="0"/>
                <a:ea typeface="Verdana" panose="020B0604030504040204" pitchFamily="34" charset="0"/>
              </a:rPr>
              <a:t>2,….,</a:t>
            </a:r>
            <a:r>
              <a:rPr lang="en-IN" sz="2800" i="1" dirty="0" smtClean="0">
                <a:solidFill>
                  <a:srgbClr val="006C86"/>
                </a:solidFill>
                <a:latin typeface="Verdana" panose="020B0604030504040204" pitchFamily="34" charset="0"/>
                <a:ea typeface="Verdana" panose="020B0604030504040204" pitchFamily="34" charset="0"/>
              </a:rPr>
              <a:t>G</a:t>
            </a:r>
            <a:r>
              <a:rPr lang="en-IN" sz="2800" i="1" baseline="-25000" dirty="0" smtClean="0">
                <a:solidFill>
                  <a:srgbClr val="006C86"/>
                </a:solidFill>
                <a:latin typeface="Verdana" panose="020B0604030504040204" pitchFamily="34" charset="0"/>
                <a:ea typeface="Verdana" panose="020B0604030504040204" pitchFamily="34" charset="0"/>
              </a:rPr>
              <a:t>n,</a:t>
            </a:r>
            <a:r>
              <a:rPr lang="en-IN" sz="2800" i="1" dirty="0" smtClean="0">
                <a:solidFill>
                  <a:srgbClr val="006C86"/>
                </a:solidFill>
                <a:latin typeface="Verdana" panose="020B0604030504040204" pitchFamily="34" charset="0"/>
                <a:ea typeface="Verdana" panose="020B0604030504040204" pitchFamily="34" charset="0"/>
              </a:rPr>
              <a:t> F</a:t>
            </a:r>
            <a:r>
              <a:rPr lang="en-IN" sz="2800" i="1" baseline="-25000" dirty="0" smtClean="0">
                <a:solidFill>
                  <a:srgbClr val="006C86"/>
                </a:solidFill>
                <a:latin typeface="Verdana" panose="020B0604030504040204" pitchFamily="34" charset="0"/>
                <a:ea typeface="Verdana" panose="020B0604030504040204" pitchFamily="34" charset="0"/>
              </a:rPr>
              <a:t>1</a:t>
            </a:r>
            <a:r>
              <a:rPr lang="en-IN" sz="2800" i="1" dirty="0" smtClean="0">
                <a:solidFill>
                  <a:srgbClr val="006C86"/>
                </a:solidFill>
                <a:latin typeface="Verdana" panose="020B0604030504040204" pitchFamily="34" charset="0"/>
                <a:ea typeface="Verdana" panose="020B0604030504040204" pitchFamily="34" charset="0"/>
              </a:rPr>
              <a:t>(A</a:t>
            </a:r>
            <a:r>
              <a:rPr lang="en-IN" sz="2800" i="1" baseline="-25000" dirty="0" smtClean="0">
                <a:solidFill>
                  <a:srgbClr val="006C86"/>
                </a:solidFill>
                <a:latin typeface="Verdana" panose="020B0604030504040204" pitchFamily="34" charset="0"/>
                <a:ea typeface="Verdana" panose="020B0604030504040204" pitchFamily="34" charset="0"/>
              </a:rPr>
              <a:t>1</a:t>
            </a:r>
            <a:r>
              <a:rPr lang="en-IN" sz="2800" i="1" dirty="0" smtClean="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 </a:t>
            </a:r>
            <a:r>
              <a:rPr lang="en-IN" sz="2800" i="1" dirty="0" smtClean="0">
                <a:solidFill>
                  <a:srgbClr val="006C86"/>
                </a:solidFill>
                <a:latin typeface="Verdana" panose="020B0604030504040204" pitchFamily="34" charset="0"/>
                <a:ea typeface="Verdana" panose="020B0604030504040204" pitchFamily="34" charset="0"/>
              </a:rPr>
              <a:t>F</a:t>
            </a:r>
            <a:r>
              <a:rPr lang="en-IN" sz="2800" i="1" baseline="-25000" dirty="0" smtClean="0">
                <a:solidFill>
                  <a:srgbClr val="006C86"/>
                </a:solidFill>
                <a:latin typeface="Verdana" panose="020B0604030504040204" pitchFamily="34" charset="0"/>
                <a:ea typeface="Verdana" panose="020B0604030504040204" pitchFamily="34" charset="0"/>
              </a:rPr>
              <a:t>2</a:t>
            </a:r>
            <a:r>
              <a:rPr lang="en-IN" sz="2800" i="1" dirty="0" smtClean="0">
                <a:solidFill>
                  <a:srgbClr val="006C86"/>
                </a:solidFill>
                <a:latin typeface="Verdana" panose="020B0604030504040204" pitchFamily="34" charset="0"/>
                <a:ea typeface="Verdana" panose="020B0604030504040204" pitchFamily="34" charset="0"/>
              </a:rPr>
              <a:t>(A</a:t>
            </a:r>
            <a:r>
              <a:rPr lang="en-IN" sz="2800" i="1" baseline="-25000" dirty="0" smtClean="0">
                <a:solidFill>
                  <a:srgbClr val="006C86"/>
                </a:solidFill>
                <a:latin typeface="Verdana" panose="020B0604030504040204" pitchFamily="34" charset="0"/>
                <a:ea typeface="Verdana" panose="020B0604030504040204" pitchFamily="34" charset="0"/>
              </a:rPr>
              <a:t>2</a:t>
            </a:r>
            <a:r>
              <a:rPr lang="en-IN" sz="2800" i="1" dirty="0" smtClean="0">
                <a:solidFill>
                  <a:srgbClr val="006C86"/>
                </a:solidFill>
                <a:latin typeface="Verdana" panose="020B0604030504040204" pitchFamily="34" charset="0"/>
                <a:ea typeface="Verdana" panose="020B0604030504040204" pitchFamily="34" charset="0"/>
              </a:rPr>
              <a:t>),</a:t>
            </a:r>
            <a:r>
              <a:rPr lang="en-IN" sz="2800" i="1" baseline="-25000" dirty="0" smtClean="0">
                <a:solidFill>
                  <a:srgbClr val="006C86"/>
                </a:solidFill>
                <a:latin typeface="Verdana" panose="020B0604030504040204" pitchFamily="34" charset="0"/>
                <a:ea typeface="Verdana" panose="020B0604030504040204" pitchFamily="34" charset="0"/>
              </a:rPr>
              <a:t>…..</a:t>
            </a:r>
            <a:r>
              <a:rPr lang="en-IN" sz="2800" i="1" dirty="0" smtClean="0">
                <a:solidFill>
                  <a:srgbClr val="006C86"/>
                </a:solidFill>
                <a:latin typeface="Verdana" panose="020B0604030504040204" pitchFamily="34" charset="0"/>
                <a:ea typeface="Verdana" panose="020B0604030504040204" pitchFamily="34" charset="0"/>
              </a:rPr>
              <a:t>F</a:t>
            </a:r>
            <a:r>
              <a:rPr lang="en-IN" sz="2800" i="1" baseline="-25000" dirty="0" smtClean="0">
                <a:solidFill>
                  <a:srgbClr val="006C86"/>
                </a:solidFill>
                <a:latin typeface="Verdana" panose="020B0604030504040204" pitchFamily="34" charset="0"/>
                <a:ea typeface="Verdana" panose="020B0604030504040204" pitchFamily="34" charset="0"/>
              </a:rPr>
              <a:t>n</a:t>
            </a:r>
            <a:r>
              <a:rPr lang="en-IN" sz="2800" i="1" dirty="0" smtClean="0">
                <a:solidFill>
                  <a:srgbClr val="006C86"/>
                </a:solidFill>
                <a:latin typeface="Verdana" panose="020B0604030504040204" pitchFamily="34" charset="0"/>
                <a:ea typeface="Verdana" panose="020B0604030504040204" pitchFamily="34" charset="0"/>
              </a:rPr>
              <a:t>(A</a:t>
            </a:r>
            <a:r>
              <a:rPr lang="en-IN" sz="2800" i="1" baseline="-25000" dirty="0" smtClean="0">
                <a:solidFill>
                  <a:srgbClr val="006C86"/>
                </a:solidFill>
                <a:latin typeface="Verdana" panose="020B0604030504040204" pitchFamily="34" charset="0"/>
                <a:ea typeface="Verdana" panose="020B0604030504040204" pitchFamily="34" charset="0"/>
              </a:rPr>
              <a:t>n</a:t>
            </a:r>
            <a:r>
              <a:rPr lang="en-IN" sz="2800" i="1" dirty="0" smtClean="0">
                <a:solidFill>
                  <a:srgbClr val="006C86"/>
                </a:solidFill>
                <a:latin typeface="Verdana" panose="020B0604030504040204" pitchFamily="34" charset="0"/>
                <a:ea typeface="Verdana" panose="020B0604030504040204" pitchFamily="34" charset="0"/>
              </a:rPr>
              <a:t>)</a:t>
            </a:r>
            <a:r>
              <a:rPr lang="en-IN" sz="2800" i="1" baseline="30000" dirty="0" smtClean="0">
                <a:solidFill>
                  <a:srgbClr val="006C86"/>
                </a:solidFill>
                <a:latin typeface="Verdana" panose="020B0604030504040204" pitchFamily="34" charset="0"/>
                <a:ea typeface="Verdana" panose="020B0604030504040204" pitchFamily="34" charset="0"/>
              </a:rPr>
              <a:t> </a:t>
            </a:r>
            <a:r>
              <a:rPr lang="en-IN" sz="2800" baseline="30000" dirty="0" smtClean="0">
                <a:solidFill>
                  <a:srgbClr val="006C86"/>
                </a:solidFill>
                <a:latin typeface="Verdana" panose="020B0604030504040204" pitchFamily="34" charset="0"/>
                <a:ea typeface="Verdana" panose="020B0604030504040204" pitchFamily="34" charset="0"/>
              </a:rPr>
              <a:t>(</a:t>
            </a:r>
            <a:r>
              <a:rPr lang="en-IN" sz="2800" b="1" i="1" baseline="30000" dirty="0" smtClean="0">
                <a:solidFill>
                  <a:srgbClr val="006C86"/>
                </a:solidFill>
                <a:latin typeface="Verdana" panose="020B0604030504040204" pitchFamily="34" charset="0"/>
                <a:ea typeface="Verdana" panose="020B0604030504040204" pitchFamily="34" charset="0"/>
              </a:rPr>
              <a:t>r</a:t>
            </a:r>
            <a:r>
              <a:rPr lang="en-IN" sz="2800" baseline="30000" dirty="0" smtClean="0">
                <a:solidFill>
                  <a:srgbClr val="006C86"/>
                </a:solidFill>
                <a:latin typeface="Verdana" panose="020B0604030504040204" pitchFamily="34" charset="0"/>
                <a:ea typeface="Verdana" panose="020B0604030504040204" pitchFamily="34" charset="0"/>
              </a:rPr>
              <a:t>)</a:t>
            </a:r>
            <a:endParaRPr lang="en-IN" sz="2800" baseline="30000" dirty="0">
              <a:solidFill>
                <a:srgbClr val="006C86"/>
              </a:solidFill>
              <a:latin typeface="Verdana" panose="020B0604030504040204" pitchFamily="34" charset="0"/>
              <a:ea typeface="Verdana" panose="020B0604030504040204" pitchFamily="34" charset="0"/>
            </a:endParaRPr>
          </a:p>
        </p:txBody>
      </p:sp>
    </p:spTree>
    <p:extLst>
      <p:ext uri="{BB962C8B-B14F-4D97-AF65-F5344CB8AC3E}">
        <p14:creationId xmlns="" xmlns:p14="http://schemas.microsoft.com/office/powerpoint/2010/main" val="37938450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smtClean="0">
                <a:latin typeface="Arial" pitchFamily="34" charset="0"/>
                <a:cs typeface="Arial" pitchFamily="34" charset="0"/>
              </a:rPr>
              <a:t>A database is a system to </a:t>
            </a:r>
            <a:r>
              <a:rPr lang="en-US" sz="3200" b="1" dirty="0" smtClean="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retrieve</a:t>
            </a:r>
            <a:r>
              <a:rPr lang="en-US" sz="2800" b="1"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large amounts of data easily, which is stored in </a:t>
            </a:r>
            <a:r>
              <a:rPr lang="en-US" sz="3200" b="1" dirty="0" smtClean="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smtClean="0">
                <a:solidFill>
                  <a:srgbClr val="C00000"/>
                </a:solidFill>
                <a:latin typeface="Arial" pitchFamily="34" charset="0"/>
                <a:cs typeface="Arial" pitchFamily="34" charset="0"/>
              </a:rPr>
              <a:t> more data files</a:t>
            </a:r>
            <a:r>
              <a:rPr lang="en-US" sz="3200" b="1"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by </a:t>
            </a:r>
            <a:r>
              <a:rPr lang="en-US" sz="3200" b="1" dirty="0" smtClean="0">
                <a:solidFill>
                  <a:srgbClr val="C00000"/>
                </a:solidFill>
                <a:latin typeface="Arial" pitchFamily="34" charset="0"/>
                <a:cs typeface="Arial" pitchFamily="34" charset="0"/>
              </a:rPr>
              <a:t>one</a:t>
            </a:r>
            <a:r>
              <a:rPr lang="en-US" sz="3200" b="1" dirty="0" smtClean="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more</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users</a:t>
            </a:r>
            <a:r>
              <a:rPr lang="en-US" sz="3200" b="1" dirty="0" smtClean="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smtClean="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smtClean="0">
                <a:latin typeface="Arial" pitchFamily="34" charset="0"/>
                <a:cs typeface="Arial" pitchFamily="34" charset="0"/>
              </a:rPr>
              <a:t>, hence the name </a:t>
            </a:r>
            <a:r>
              <a:rPr lang="en-US" sz="2400" b="1" dirty="0" smtClean="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smtClean="0">
                <a:latin typeface="Arial" pitchFamily="34" charset="0"/>
                <a:cs typeface="Arial" pitchFamily="34" charset="0"/>
              </a:rPr>
              <a: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smtClean="0">
                <a:solidFill>
                  <a:srgbClr val="FFFF00"/>
                </a:solidFill>
                <a:latin typeface="Arial" panose="020B0604020202020204" pitchFamily="34" charset="0"/>
                <a:cs typeface="Arial" panose="020B0604020202020204" pitchFamily="34" charset="0"/>
              </a:rPr>
              <a:t>?</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tblGrid>
              <a:tr h="370840">
                <a:tc>
                  <a:txBody>
                    <a:bodyPr/>
                    <a:lstStyle/>
                    <a:p>
                      <a:pPr algn="ctr"/>
                      <a:r>
                        <a:rPr lang="en-US" sz="1400" dirty="0" smtClean="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tr>
            </a:tbl>
          </a:graphicData>
        </a:graphic>
      </p:graphicFrame>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rgbClr val="DFE5B9"/>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a:t>
            </a:r>
            <a:r>
              <a:rPr lang="en-IN" dirty="0" smtClean="0">
                <a:latin typeface="Arial" panose="020B0604020202020204" pitchFamily="34" charset="0"/>
                <a:cs typeface="Arial" panose="020B0604020202020204" pitchFamily="34" charset="0"/>
              </a:rPr>
              <a:t>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a:t>
            </a:r>
            <a:r>
              <a:rPr lang="en-IN" dirty="0" smtClean="0">
                <a:latin typeface="Arial" panose="020B0604020202020204" pitchFamily="34" charset="0"/>
                <a:cs typeface="Arial" panose="020B0604020202020204" pitchFamily="34" charset="0"/>
              </a:rPr>
              <a:t>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a:t>
            </a:r>
            <a:r>
              <a:rPr lang="en-IN" dirty="0" smtClean="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endParaRPr lang="en-IN" dirty="0" smtClean="0">
              <a:latin typeface="Arial" panose="020B0604020202020204" pitchFamily="34" charset="0"/>
              <a:cs typeface="Arial" panose="020B0604020202020204" pitchFamily="34" charset="0"/>
            </a:endParaRP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smtClean="0">
                  <a:solidFill>
                    <a:srgbClr val="DD4A68"/>
                  </a:solidFill>
                  <a:latin typeface="Arial" panose="020B0604020202020204" pitchFamily="34" charset="0"/>
                  <a:ea typeface="Times New Roman" panose="02020603050405020304" pitchFamily="18" charset="0"/>
                </a:rPr>
                <a:t>FIELD</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 xmlns:p14="http://schemas.microsoft.com/office/powerpoint/2010/main" val="299712585"/>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gridCol w="51816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tr>
              <a:tr h="370840">
                <a:tc>
                  <a:txBody>
                    <a:bodyPr/>
                    <a:lstStyle/>
                    <a:p>
                      <a:r>
                        <a:rPr lang="en-IN" sz="1800" dirty="0" smtClean="0">
                          <a:solidFill>
                            <a:srgbClr val="008080"/>
                          </a:solidFill>
                          <a:latin typeface="Liberation Mono"/>
                          <a:cs typeface="Arial" panose="020B0604020202020204" pitchFamily="34" charset="0"/>
                        </a:rPr>
                        <a:t>AVG([DISTINCT] 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average value of expr. The DISTINCT option can be used to return the average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COUNT(DISTINCT expr,[expr...])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COALESCE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t>
            </a:r>
            <a:r>
              <a:rPr lang="en-IN" i="1" dirty="0" smtClean="0">
                <a:latin typeface="Arial" panose="020B0604020202020204" pitchFamily="34" charset="0"/>
                <a:cs typeface="Arial" panose="020B0604020202020204" pitchFamily="34" charset="0"/>
              </a:rPr>
              <a:t>a table</a:t>
            </a:r>
            <a:r>
              <a:rPr lang="en-IN" i="1"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256834162"/>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smtClean="0">
                <a:solidFill>
                  <a:srgbClr val="92D050"/>
                </a:solidFill>
              </a:rPr>
              <a:t>// ERROR</a:t>
            </a:r>
            <a:endParaRPr lang="en-IN" sz="2400" dirty="0">
              <a:solidFill>
                <a:srgbClr val="92D050"/>
              </a:solidFill>
            </a:endParaRPr>
          </a:p>
        </p:txBody>
      </p:sp>
    </p:spTree>
    <p:extLst>
      <p:ext uri="{BB962C8B-B14F-4D97-AF65-F5344CB8AC3E}">
        <p14:creationId xmlns="" xmlns:p14="http://schemas.microsoft.com/office/powerpoint/2010/main" val="1372885297"/>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238636"/>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
        <p:nvSpPr>
          <p:cNvPr id="8" name="Rectangle 7"/>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Tree>
    <p:extLst>
      <p:ext uri="{BB962C8B-B14F-4D97-AF65-F5344CB8AC3E}">
        <p14:creationId xmlns="" xmlns:p14="http://schemas.microsoft.com/office/powerpoint/2010/main" val="2154041715"/>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smtClean="0">
                <a:solidFill>
                  <a:srgbClr val="527E67"/>
                </a:solidFill>
                <a:latin typeface="Arial" pitchFamily="34" charset="0"/>
                <a:ea typeface="+mj-ea"/>
                <a:cs typeface="Arial" pitchFamily="34" charset="0"/>
              </a:rPr>
              <a:t>  in the </a:t>
            </a:r>
            <a:r>
              <a:rPr lang="en-US" sz="2200" b="1" dirty="0" smtClean="0">
                <a:solidFill>
                  <a:srgbClr val="527E67"/>
                </a:solidFill>
                <a:latin typeface="Arial" pitchFamily="34" charset="0"/>
                <a:ea typeface="+mj-ea"/>
                <a:cs typeface="Arial" pitchFamily="34" charset="0"/>
              </a:rPr>
              <a:t>SELECT-LIST</a:t>
            </a:r>
            <a:r>
              <a:rPr lang="en-US" sz="2200" dirty="0" smtClean="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smtClean="0">
                <a:solidFill>
                  <a:srgbClr val="527E67"/>
                </a:solidFill>
                <a:latin typeface="Arial" pitchFamily="34" charset="0"/>
                <a:ea typeface="+mj-ea"/>
                <a:cs typeface="Arial" pitchFamily="34" charset="0"/>
              </a:rPr>
              <a:t>  in the </a:t>
            </a:r>
            <a:r>
              <a:rPr lang="en-US" sz="2200" b="1" dirty="0" smtClean="0">
                <a:solidFill>
                  <a:srgbClr val="527E67"/>
                </a:solidFill>
                <a:latin typeface="Arial" pitchFamily="34" charset="0"/>
                <a:ea typeface="+mj-ea"/>
                <a:cs typeface="Arial" pitchFamily="34" charset="0"/>
              </a:rPr>
              <a:t>ORDER BY</a:t>
            </a:r>
            <a:r>
              <a:rPr lang="en-US" sz="2200" dirty="0" smtClean="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smtClean="0">
                <a:solidFill>
                  <a:srgbClr val="527E67"/>
                </a:solidFill>
                <a:latin typeface="Arial" pitchFamily="34" charset="0"/>
                <a:ea typeface="+mj-ea"/>
                <a:cs typeface="Arial" pitchFamily="34" charset="0"/>
              </a:rPr>
              <a:t>  and in the </a:t>
            </a:r>
            <a:r>
              <a:rPr lang="en-US" sz="2200" b="1" dirty="0" smtClean="0">
                <a:solidFill>
                  <a:srgbClr val="527E67"/>
                </a:solidFill>
                <a:latin typeface="Arial" pitchFamily="34" charset="0"/>
                <a:ea typeface="+mj-ea"/>
                <a:cs typeface="Arial" pitchFamily="34" charset="0"/>
              </a:rPr>
              <a:t>HAVING</a:t>
            </a:r>
            <a:r>
              <a:rPr lang="en-US" sz="2200" dirty="0" smtClean="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smtClean="0">
                <a:solidFill>
                  <a:srgbClr val="C00000"/>
                </a:solidFill>
                <a:latin typeface="Segoe UI Light" panose="020B0502040204020203" pitchFamily="34" charset="0"/>
                <a:cs typeface="Segoe UI Light" panose="020B0502040204020203" pitchFamily="34" charset="0"/>
              </a:rPr>
              <a:t>NOT </a:t>
            </a:r>
            <a:r>
              <a:rPr lang="en-IN" sz="2200" dirty="0" smtClean="0">
                <a:solidFill>
                  <a:srgbClr val="242729"/>
                </a:solidFill>
                <a:latin typeface="Segoe UI Light" panose="020B0502040204020203" pitchFamily="34" charset="0"/>
                <a:cs typeface="Segoe UI Light" panose="020B0502040204020203" pitchFamily="34" charset="0"/>
              </a:rPr>
              <a:t>appear </a:t>
            </a:r>
            <a:r>
              <a:rPr lang="en-IN" sz="2200" dirty="0">
                <a:solidFill>
                  <a:srgbClr val="242729"/>
                </a:solidFill>
                <a:latin typeface="Segoe UI Light" panose="020B0502040204020203" pitchFamily="34" charset="0"/>
                <a:cs typeface="Segoe UI Light" panose="020B0502040204020203" pitchFamily="34" charset="0"/>
              </a:rPr>
              <a:t>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smtClean="0">
                <a:solidFill>
                  <a:srgbClr val="FF0000"/>
                </a:solidFill>
                <a:latin typeface="Segoe UI Light" panose="020B0502040204020203" pitchFamily="34" charset="0"/>
                <a:cs typeface="Segoe UI Light" panose="020B0502040204020203" pitchFamily="34" charset="0"/>
              </a:rPr>
              <a:t>WHERE</a:t>
            </a:r>
            <a:r>
              <a:rPr lang="en-IN" sz="2200" dirty="0" smtClean="0">
                <a:solidFill>
                  <a:srgbClr val="242729"/>
                </a:solidFill>
                <a:latin typeface="Segoe UI Light" panose="020B0502040204020203" pitchFamily="34" charset="0"/>
                <a:cs typeface="Segoe UI Light" panose="020B0502040204020203" pitchFamily="34" charset="0"/>
              </a:rPr>
              <a:t> or </a:t>
            </a:r>
            <a:r>
              <a:rPr lang="en-IN" sz="2200" b="1" i="1" dirty="0" smtClean="0">
                <a:solidFill>
                  <a:srgbClr val="FF0000"/>
                </a:solidFill>
                <a:latin typeface="Segoe UI Light" panose="020B0502040204020203" pitchFamily="34" charset="0"/>
                <a:cs typeface="Segoe UI Light" panose="020B0502040204020203" pitchFamily="34" charset="0"/>
              </a:rPr>
              <a:t>HAVING</a:t>
            </a:r>
            <a:r>
              <a:rPr lang="en-IN" sz="2200" dirty="0" smtClean="0">
                <a:solidFill>
                  <a:srgbClr val="242729"/>
                </a:solidFill>
                <a:latin typeface="Segoe UI Light" panose="020B0502040204020203" pitchFamily="34" charset="0"/>
                <a:cs typeface="Segoe UI Light" panose="020B0502040204020203" pitchFamily="34" charset="0"/>
              </a:rPr>
              <a:t> </a:t>
            </a:r>
            <a:r>
              <a:rPr lang="en-IN" sz="2200" dirty="0">
                <a:solidFill>
                  <a:srgbClr val="242729"/>
                </a:solidFill>
                <a:latin typeface="Segoe UI Light" panose="020B0502040204020203" pitchFamily="34" charset="0"/>
                <a:cs typeface="Segoe UI Light" panose="020B0502040204020203" pitchFamily="34" charset="0"/>
              </a:rPr>
              <a:t>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 xmlns:p14="http://schemas.microsoft.com/office/powerpoint/2010/main" val="4112397665"/>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143000"/>
            <a:ext cx="8839200" cy="4739759"/>
          </a:xfrm>
          <a:prstGeom prst="rect">
            <a:avLst/>
          </a:prstGeom>
          <a:solidFill>
            <a:srgbClr val="2E2E36"/>
          </a:solidFill>
        </p:spPr>
        <p:txBody>
          <a:bodyPr wrap="square">
            <a:spAutoFit/>
          </a:bodyPr>
          <a:lstStyle/>
          <a:p>
            <a:r>
              <a:rPr lang="en-IN" sz="2000" b="1" dirty="0" smtClean="0">
                <a:solidFill>
                  <a:srgbClr val="FADF8A"/>
                </a:solidFill>
                <a:latin typeface="Arial" panose="020B0604020202020204" pitchFamily="34" charset="0"/>
                <a:cs typeface="Arial" panose="020B0604020202020204" pitchFamily="34" charset="0"/>
              </a:rPr>
              <a:t>AVG()</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AVG() returns NULL.</a:t>
            </a:r>
            <a:r>
              <a:rPr lang="en-IN" dirty="0" smtClean="0">
                <a:solidFill>
                  <a:srgbClr val="FADF8A"/>
                </a:solidFill>
                <a:latin typeface="Arial" panose="020B0604020202020204" pitchFamily="34" charset="0"/>
                <a:cs typeface="Arial" panose="020B0604020202020204" pitchFamily="34" charset="0"/>
              </a:rPr>
              <a:t> </a:t>
            </a: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 return set has no rows, SUM()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COUNT()</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996652757"/>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EMP</a:t>
            </a:r>
            <a:r>
              <a:rPr lang="en-US" dirty="0" smtClean="0">
                <a:solidFill>
                  <a:srgbClr val="DD4A68"/>
                </a:solidFill>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smtClean="0">
              <a:solidFill>
                <a:srgbClr val="000000"/>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 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NOT</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0</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a:solidFill>
                  <a:srgbClr val="000000"/>
                </a:solidFill>
                <a:latin typeface="Arial" panose="020B0604020202020204" pitchFamily="34" charset="0"/>
                <a:ea typeface="Times New Roman" panose="02020603050405020304" pitchFamily="18" charset="0"/>
              </a:rPr>
              <a:t>;</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 xmlns:p14="http://schemas.microsoft.com/office/powerpoint/2010/main" val="4077305590"/>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gridCol w="60960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MAX([DISTINCT]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MIN([DISTINCT]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SUM([DISTINCT]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9" name="Rectangle 8"/>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p>
        </p:txBody>
      </p:sp>
    </p:spTree>
    <p:extLst>
      <p:ext uri="{BB962C8B-B14F-4D97-AF65-F5344CB8AC3E}">
        <p14:creationId xmlns="" xmlns:p14="http://schemas.microsoft.com/office/powerpoint/2010/main" val="3605536760"/>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MIN and MAX Aggregate </a:t>
            </a:r>
            <a:r>
              <a:rPr lang="en-US" sz="3200" b="1" i="1" dirty="0">
                <a:solidFill>
                  <a:srgbClr val="FF9900"/>
                </a:solidFill>
                <a:latin typeface="Arial" pitchFamily="34" charset="0"/>
                <a:cs typeface="Arial" pitchFamily="34" charset="0"/>
              </a:rPr>
              <a:t>(GROUP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MAX()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may take a string argument; in such cases, it returns the maximum string </a:t>
            </a:r>
            <a:r>
              <a:rPr lang="en-IN" dirty="0" smtClean="0">
                <a:solidFill>
                  <a:srgbClr val="FADF8A"/>
                </a:solidFill>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MIN()</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MIN()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may take a string argument; in such cases, it returns the minimum string value</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938158378"/>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2518513343"/>
              </p:ext>
            </p:extLst>
          </p:nvPr>
        </p:nvGraphicFramePr>
        <p:xfrm>
          <a:off x="152400" y="2722880"/>
          <a:ext cx="8839200" cy="3144520"/>
        </p:xfrm>
        <a:graphic>
          <a:graphicData uri="http://schemas.openxmlformats.org/drawingml/2006/table">
            <a:tbl>
              <a:tblPr firstRow="1" bandRow="1">
                <a:tableStyleId>{7E9639D4-E3E2-4D34-9284-5A2195B3D0D7}</a:tableStyleId>
              </a:tblPr>
              <a:tblGrid>
                <a:gridCol w="3352800"/>
                <a:gridCol w="5486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GROUP_CONCAT([DISTINCT] expr [,expr ...]</a:t>
                      </a:r>
                    </a:p>
                    <a:p>
                      <a:r>
                        <a:rPr kumimoji="0" lang="en-IN" sz="1800" kern="1200" dirty="0" smtClean="0">
                          <a:solidFill>
                            <a:srgbClr val="008080"/>
                          </a:solidFill>
                          <a:latin typeface="Liberation Mono"/>
                          <a:ea typeface="+mn-ea"/>
                          <a:cs typeface="Arial" panose="020B0604020202020204" pitchFamily="34" charset="0"/>
                        </a:rPr>
                        <a:t>[ORDER BY {col_name | expr}</a:t>
                      </a:r>
                    </a:p>
                    <a:p>
                      <a:r>
                        <a:rPr kumimoji="0" lang="en-IN" sz="1800" kern="1200" dirty="0" smtClean="0">
                          <a:solidFill>
                            <a:srgbClr val="008080"/>
                          </a:solidFill>
                          <a:latin typeface="Liberation Mono"/>
                          <a:ea typeface="+mn-ea"/>
                          <a:cs typeface="Arial" panose="020B0604020202020204" pitchFamily="34" charset="0"/>
                        </a:rPr>
                        <a:t>[ASC | DESC] [,col_name ...]]</a:t>
                      </a:r>
                    </a:p>
                    <a:p>
                      <a:r>
                        <a:rPr kumimoji="0" lang="en-IN" sz="1800" kern="1200" dirty="0" smtClean="0">
                          <a:solidFill>
                            <a:srgbClr val="008080"/>
                          </a:solidFill>
                          <a:latin typeface="Liberation Mono"/>
                          <a:ea typeface="+mn-ea"/>
                          <a:cs typeface="Arial" panose="020B0604020202020204" pitchFamily="34" charset="0"/>
                        </a:rPr>
                        <a:t>[SEPARATOR str_val])</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smtClean="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r>
                        <a:rPr lang="en-IN" sz="1600" b="1" dirty="0" smtClean="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smtClean="0">
                        <a:solidFill>
                          <a:schemeClr val="tx1"/>
                        </a:solidFill>
                        <a:latin typeface="Arial" panose="020B0604020202020204" pitchFamily="34" charset="0"/>
                        <a:cs typeface="Arial" panose="020B0604020202020204" pitchFamily="34" charset="0"/>
                      </a:endParaRPr>
                    </a:p>
                    <a:p>
                      <a:r>
                        <a:rPr lang="en-IN" sz="1600" b="1" dirty="0" smtClean="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p>
        </p:txBody>
      </p:sp>
    </p:spTree>
    <p:extLst>
      <p:ext uri="{BB962C8B-B14F-4D97-AF65-F5344CB8AC3E}">
        <p14:creationId xmlns="" xmlns:p14="http://schemas.microsoft.com/office/powerpoint/2010/main" val="7834792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t>
            </a:r>
            <a:r>
              <a:rPr lang="en-IN" dirty="0" smtClean="0">
                <a:solidFill>
                  <a:srgbClr val="DC525C"/>
                </a:solidFill>
                <a:latin typeface="Segoe UI Light" panose="020B0502040204020203" pitchFamily="34" charset="0"/>
                <a:cs typeface="Segoe UI Light" panose="020B0502040204020203" pitchFamily="34" charset="0"/>
              </a:rPr>
              <a:t>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 xmlns:p14="http://schemas.microsoft.com/office/powerpoint/2010/main" val="123537432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SELECT-LIST</a:t>
            </a:r>
            <a:r>
              <a:rPr lang="en-US" sz="2000" dirty="0" smtClean="0">
                <a:solidFill>
                  <a:srgbClr val="00FF99"/>
                </a:solidFill>
                <a:latin typeface="Arial" pitchFamily="34" charset="0"/>
                <a:ea typeface="+mj-ea"/>
                <a:cs typeface="Arial" pitchFamily="34" charset="0"/>
              </a:rPr>
              <a:t> </a:t>
            </a:r>
            <a:r>
              <a:rPr lang="en-US" sz="2000" dirty="0" smtClean="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ORDER BY</a:t>
            </a:r>
            <a:r>
              <a:rPr lang="en-US" sz="2000" dirty="0" smtClean="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and in the </a:t>
            </a:r>
            <a:r>
              <a:rPr lang="en-US" sz="2000" b="1" dirty="0" smtClean="0">
                <a:solidFill>
                  <a:srgbClr val="00FF99"/>
                </a:solidFill>
                <a:latin typeface="Arial" pitchFamily="34" charset="0"/>
                <a:ea typeface="+mj-ea"/>
                <a:cs typeface="Arial" pitchFamily="34" charset="0"/>
              </a:rPr>
              <a:t>HAVING</a:t>
            </a:r>
            <a:r>
              <a:rPr lang="en-US" sz="2000" dirty="0" smtClean="0">
                <a:solidFill>
                  <a:schemeClr val="bg1"/>
                </a:solidFill>
                <a:latin typeface="Arial" pitchFamily="34" charset="0"/>
                <a:ea typeface="+mj-ea"/>
                <a:cs typeface="Arial" pitchFamily="34" charset="0"/>
              </a:rPr>
              <a:t> clause.</a:t>
            </a: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
        <p:nvSpPr>
          <p:cNvPr id="9" name="Rectangle 8"/>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smtClean="0">
                <a:solidFill>
                  <a:srgbClr val="C00000"/>
                </a:solidFill>
                <a:latin typeface="Segoe UI Light" panose="020B0502040204020203" pitchFamily="34" charset="0"/>
                <a:cs typeface="Segoe UI Light" panose="020B0502040204020203" pitchFamily="34" charset="0"/>
              </a:rPr>
              <a:t>NOT </a:t>
            </a:r>
            <a:r>
              <a:rPr lang="en-IN" sz="2200" dirty="0" smtClean="0">
                <a:solidFill>
                  <a:srgbClr val="242729"/>
                </a:solidFill>
                <a:latin typeface="Segoe UI Light" panose="020B0502040204020203" pitchFamily="34" charset="0"/>
                <a:cs typeface="Segoe UI Light" panose="020B0502040204020203" pitchFamily="34" charset="0"/>
              </a:rPr>
              <a:t>appear </a:t>
            </a:r>
            <a:r>
              <a:rPr lang="en-IN" sz="2200" dirty="0">
                <a:solidFill>
                  <a:srgbClr val="242729"/>
                </a:solidFill>
                <a:latin typeface="Segoe UI Light" panose="020B0502040204020203" pitchFamily="34" charset="0"/>
                <a:cs typeface="Segoe UI Light" panose="020B0502040204020203" pitchFamily="34" charset="0"/>
              </a:rPr>
              <a:t>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smtClean="0">
                <a:solidFill>
                  <a:srgbClr val="FF0000"/>
                </a:solidFill>
                <a:latin typeface="Segoe UI Light" panose="020B0502040204020203" pitchFamily="34" charset="0"/>
                <a:cs typeface="Segoe UI Light" panose="020B0502040204020203" pitchFamily="34" charset="0"/>
              </a:rPr>
              <a:t>WHERE</a:t>
            </a:r>
            <a:r>
              <a:rPr lang="en-IN" sz="2200" dirty="0" smtClean="0">
                <a:solidFill>
                  <a:srgbClr val="242729"/>
                </a:solidFill>
                <a:latin typeface="Segoe UI Light" panose="020B0502040204020203" pitchFamily="34" charset="0"/>
                <a:cs typeface="Segoe UI Light" panose="020B0502040204020203" pitchFamily="34" charset="0"/>
              </a:rPr>
              <a:t> or </a:t>
            </a:r>
            <a:r>
              <a:rPr lang="en-IN" sz="2200" b="1" i="1" dirty="0" smtClean="0">
                <a:solidFill>
                  <a:srgbClr val="FF0000"/>
                </a:solidFill>
                <a:latin typeface="Segoe UI Light" panose="020B0502040204020203" pitchFamily="34" charset="0"/>
                <a:cs typeface="Segoe UI Light" panose="020B0502040204020203" pitchFamily="34" charset="0"/>
              </a:rPr>
              <a:t>HAVING</a:t>
            </a:r>
            <a:r>
              <a:rPr lang="en-IN" sz="2200" dirty="0" smtClean="0">
                <a:solidFill>
                  <a:srgbClr val="242729"/>
                </a:solidFill>
                <a:latin typeface="Segoe UI Light" panose="020B0502040204020203" pitchFamily="34" charset="0"/>
                <a:cs typeface="Segoe UI Light" panose="020B0502040204020203" pitchFamily="34" charset="0"/>
              </a:rPr>
              <a:t> </a:t>
            </a:r>
            <a:r>
              <a:rPr lang="en-IN" sz="2200" dirty="0">
                <a:solidFill>
                  <a:srgbClr val="242729"/>
                </a:solidFill>
                <a:latin typeface="Segoe UI Light" panose="020B0502040204020203" pitchFamily="34" charset="0"/>
                <a:cs typeface="Segoe UI Light" panose="020B0502040204020203" pitchFamily="34" charset="0"/>
              </a:rPr>
              <a:t>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84998653"/>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J</a:t>
            </a:r>
            <a:r>
              <a:rPr lang="en-US" dirty="0">
                <a:latin typeface="Arial" panose="020B0604020202020204" pitchFamily="34" charset="0"/>
                <a:ea typeface="Times New Roman" panose="02020603050405020304" pitchFamily="18" charset="0"/>
              </a:rPr>
              <a:t>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//error</a:t>
            </a:r>
            <a:endParaRPr lang="en-IN" dirty="0" smtClean="0">
              <a:solidFill>
                <a:srgbClr val="92D050"/>
              </a:solidFill>
              <a:latin typeface="Arial" panose="020B0604020202020204" pitchFamily="34" charset="0"/>
              <a:ea typeface="Times New Roman" panose="02020603050405020304" pitchFamily="18" charset="0"/>
            </a:endParaRPr>
          </a:p>
          <a:p>
            <a:endParaRPr lang="en-IN" dirty="0" smtClean="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smtClean="0">
              <a:solidFill>
                <a:srgbClr val="0077AA"/>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ENAM</a:t>
            </a:r>
            <a:r>
              <a:rPr lang="en-IN" dirty="0" smtClean="0">
                <a:latin typeface="Arial" panose="020B0604020202020204" pitchFamily="34" charset="0"/>
                <a:ea typeface="Times New Roman" panose="02020603050405020304" pitchFamily="18" charset="0"/>
              </a:rPr>
              <a:t>E,</a:t>
            </a:r>
            <a:r>
              <a:rPr lang="en-IN" dirty="0" smtClean="0">
                <a:solidFill>
                  <a:srgbClr val="DD4A68"/>
                </a:solidFill>
                <a:latin typeface="Arial" panose="020B0604020202020204" pitchFamily="34" charset="0"/>
                <a:ea typeface="Times New Roman" panose="02020603050405020304" pitchFamily="18" charset="0"/>
              </a:rPr>
              <a:t> LENGTH</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ENAME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smtClean="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smtClean="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 xmlns:p14="http://schemas.microsoft.com/office/powerpoint/2010/main" val="2174102441"/>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9711868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39032692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smtClean="0">
                <a:solidFill>
                  <a:srgbClr val="008080"/>
                </a:solidFill>
              </a:rPr>
              <a:t>If the </a:t>
            </a:r>
            <a:r>
              <a:rPr lang="en-US" sz="2400" b="1" i="1" dirty="0" smtClean="0">
                <a:solidFill>
                  <a:srgbClr val="008080"/>
                </a:solidFill>
              </a:rPr>
              <a:t>GROUP</a:t>
            </a:r>
            <a:r>
              <a:rPr lang="en-US" sz="2400" dirty="0" smtClean="0">
                <a:solidFill>
                  <a:srgbClr val="008080"/>
                </a:solidFill>
              </a:rPr>
              <a:t> </a:t>
            </a:r>
            <a:r>
              <a:rPr lang="en-US" sz="2400" b="1" i="1" dirty="0" smtClean="0">
                <a:solidFill>
                  <a:srgbClr val="008080"/>
                </a:solidFill>
              </a:rPr>
              <a:t>BY</a:t>
            </a:r>
            <a:r>
              <a:rPr lang="en-US" sz="2400" dirty="0" smtClean="0">
                <a:solidFill>
                  <a:srgbClr val="008080"/>
                </a:solidFill>
              </a:rPr>
              <a:t> clause is omitted, the </a:t>
            </a:r>
            <a:r>
              <a:rPr lang="en-US" sz="2400" b="1" i="1" dirty="0" smtClean="0">
                <a:solidFill>
                  <a:srgbClr val="008080"/>
                </a:solidFill>
              </a:rPr>
              <a:t>HAVING</a:t>
            </a:r>
            <a:r>
              <a:rPr lang="en-US" sz="2400" dirty="0" smtClean="0">
                <a:solidFill>
                  <a:srgbClr val="008080"/>
                </a:solidFill>
              </a:rPr>
              <a:t> clause behaves like the </a:t>
            </a:r>
            <a:r>
              <a:rPr lang="en-US" sz="2400" b="1" i="1" dirty="0" smtClean="0">
                <a:solidFill>
                  <a:srgbClr val="008080"/>
                </a:solidFill>
              </a:rPr>
              <a:t>WHERE</a:t>
            </a:r>
            <a:r>
              <a:rPr lang="en-US" sz="2400" dirty="0" smtClean="0">
                <a:solidFill>
                  <a:srgbClr val="008080"/>
                </a:solidFill>
              </a:rPr>
              <a:t> clasue.</a:t>
            </a:r>
            <a:endParaRPr lang="en-US" sz="2400" dirty="0">
              <a:solidFill>
                <a:srgbClr val="008080"/>
              </a:solidFill>
            </a:endParaRPr>
          </a:p>
        </p:txBody>
      </p:sp>
    </p:spTree>
    <p:extLst>
      <p:ext uri="{BB962C8B-B14F-4D97-AF65-F5344CB8AC3E}">
        <p14:creationId xmlns="" xmlns:p14="http://schemas.microsoft.com/office/powerpoint/2010/main" val="3592480767"/>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a:t>
            </a:r>
            <a:r>
              <a:rPr lang="en-IN" dirty="0" smtClean="0">
                <a:latin typeface="Arial" panose="020B0604020202020204" pitchFamily="34" charset="0"/>
                <a:cs typeface="Arial" panose="020B0604020202020204" pitchFamily="34" charset="0"/>
              </a:rPr>
              <a:t>of rows. </a:t>
            </a:r>
            <a:r>
              <a:rPr lang="en-IN" b="1" dirty="0" smtClean="0">
                <a:latin typeface="Arial" panose="020B0604020202020204" pitchFamily="34" charset="0"/>
                <a:cs typeface="Arial" panose="020B0604020202020204" pitchFamily="34" charset="0"/>
              </a:rPr>
              <a:t>HAVING </a:t>
            </a:r>
            <a:r>
              <a:rPr lang="en-IN" b="1" dirty="0">
                <a:latin typeface="Arial" panose="020B0604020202020204" pitchFamily="34" charset="0"/>
                <a:cs typeface="Arial" panose="020B0604020202020204" pitchFamily="34" charset="0"/>
              </a:rPr>
              <a:t>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r>
              <a:rPr lang="en-IN" dirty="0" smtClean="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r>
              <a:rPr lang="en-US" dirty="0" smtClean="0">
                <a:solidFill>
                  <a:srgbClr val="0077AA"/>
                </a:solidFill>
                <a:latin typeface="Liberation Mono"/>
              </a:rPr>
              <a:t>]]</a:t>
            </a:r>
          </a:p>
          <a:p>
            <a:pPr>
              <a:lnSpc>
                <a:spcPct val="150000"/>
              </a:lnSpc>
            </a:pPr>
            <a:r>
              <a:rPr lang="en-US" dirty="0" smtClean="0">
                <a:solidFill>
                  <a:srgbClr val="0077AA"/>
                </a:solidFill>
                <a:latin typeface="Liberation Mono"/>
              </a:rPr>
              <a:t>    [ HAVING having_condition ] </a:t>
            </a:r>
            <a:endParaRPr lang="en-US" dirty="0">
              <a:solidFill>
                <a:srgbClr val="0077AA"/>
              </a:solidFill>
              <a:latin typeface="Liberation Mono"/>
            </a:endParaRPr>
          </a:p>
        </p:txBody>
      </p:sp>
    </p:spTree>
    <p:extLst>
      <p:ext uri="{BB962C8B-B14F-4D97-AF65-F5344CB8AC3E}">
        <p14:creationId xmlns="" xmlns:p14="http://schemas.microsoft.com/office/powerpoint/2010/main" val="1407343680"/>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83272"/>
            <a:ext cx="7858180" cy="1631216"/>
          </a:xfrm>
          <a:prstGeom prst="rect">
            <a:avLst/>
          </a:prstGeom>
        </p:spPr>
        <p:txBody>
          <a:bodyPr wrap="square">
            <a:spAutoFit/>
          </a:bodyPr>
          <a:lstStyle/>
          <a:p>
            <a:pPr algn="just"/>
            <a:r>
              <a:rPr lang="en-US" sz="2000" dirty="0" smtClean="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endParaRPr lang="en-US" sz="2000" dirty="0">
              <a:solidFill>
                <a:srgbClr val="006C86"/>
              </a:solidFill>
            </a:endParaRPr>
          </a:p>
        </p:txBody>
      </p:sp>
    </p:spTree>
    <p:extLst>
      <p:ext uri="{BB962C8B-B14F-4D97-AF65-F5344CB8AC3E}">
        <p14:creationId xmlns="" xmlns:p14="http://schemas.microsoft.com/office/powerpoint/2010/main" val="1633759441"/>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a:t>
            </a:r>
            <a:r>
              <a:rPr lang="en-IN" dirty="0" smtClean="0">
                <a:latin typeface="Arial" panose="020B0604020202020204" pitchFamily="34" charset="0"/>
                <a:cs typeface="Arial" panose="020B0604020202020204" pitchFamily="34" charset="0"/>
              </a:rPr>
              <a:t>SELECT, UPDATE, </a:t>
            </a:r>
            <a:r>
              <a:rPr lang="en-IN" dirty="0">
                <a:latin typeface="Arial" panose="020B0604020202020204" pitchFamily="34" charset="0"/>
                <a:cs typeface="Arial" panose="020B0604020202020204" pitchFamily="34" charset="0"/>
              </a:rPr>
              <a:t>and </a:t>
            </a:r>
            <a:r>
              <a:rPr lang="en-IN" dirty="0" smtClean="0">
                <a:latin typeface="Arial" panose="020B0604020202020204" pitchFamily="34" charset="0"/>
                <a:cs typeface="Arial" panose="020B0604020202020204" pitchFamily="34" charset="0"/>
              </a:rPr>
              <a:t>DELETE statements</a:t>
            </a:r>
            <a:r>
              <a:rPr lang="en-IN" dirty="0">
                <a:latin typeface="Arial" panose="020B0604020202020204" pitchFamily="34" charset="0"/>
                <a:cs typeface="Arial" panose="020B0604020202020204" pitchFamily="34" charset="0"/>
              </a:rPr>
              <a:t>, where as HAVING clause can only be used with the </a:t>
            </a:r>
            <a:r>
              <a:rPr lang="en-IN" dirty="0" smtClean="0">
                <a:latin typeface="Arial" panose="020B0604020202020204" pitchFamily="34" charset="0"/>
                <a:cs typeface="Arial" panose="020B0604020202020204" pitchFamily="34" charset="0"/>
              </a:rPr>
              <a:t>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a:t>
            </a:r>
            <a:r>
              <a:rPr lang="en-IN" dirty="0" smtClean="0">
                <a:latin typeface="Arial" panose="020B0604020202020204" pitchFamily="34" charset="0"/>
                <a:cs typeface="Arial" panose="020B0604020202020204" pitchFamily="34" charset="0"/>
              </a:rPr>
              <a:t>functions (</a:t>
            </a:r>
            <a:r>
              <a:rPr lang="en-IN" dirty="0">
                <a:latin typeface="Arial" panose="020B0604020202020204" pitchFamily="34" charset="0"/>
                <a:cs typeface="Arial" panose="020B0604020202020204" pitchFamily="34" charset="0"/>
              </a:rPr>
              <a:t>SUM </a:t>
            </a:r>
            <a:r>
              <a:rPr lang="en-IN" dirty="0" smtClean="0">
                <a:latin typeface="Arial" panose="020B0604020202020204" pitchFamily="34" charset="0"/>
                <a:cs typeface="Arial" panose="020B0604020202020204" pitchFamily="34" charset="0"/>
              </a:rPr>
              <a:t>, MIN, MAX, AVG and COUNT) </a:t>
            </a:r>
            <a:r>
              <a:rPr lang="en-IN" dirty="0">
                <a:latin typeface="Arial" panose="020B0604020202020204" pitchFamily="34" charset="0"/>
                <a:cs typeface="Arial" panose="020B0604020202020204" pitchFamily="34" charset="0"/>
              </a:rPr>
              <a:t>cannot be used in the WHERE clause, unless it is in a </a:t>
            </a:r>
            <a:r>
              <a:rPr lang="en-IN" dirty="0" smtClean="0">
                <a:latin typeface="Arial" panose="020B0604020202020204" pitchFamily="34" charset="0"/>
                <a:cs typeface="Arial" panose="020B0604020202020204" pitchFamily="34" charset="0"/>
              </a:rPr>
              <a:t>subquery </a:t>
            </a:r>
            <a:r>
              <a:rPr lang="en-IN" dirty="0">
                <a:latin typeface="Arial" panose="020B0604020202020204" pitchFamily="34" charset="0"/>
                <a:cs typeface="Arial" panose="020B0604020202020204" pitchFamily="34" charset="0"/>
              </a:rPr>
              <a:t>contained in a HAVING clause, whereas, aggregate functions can be used in </a:t>
            </a:r>
            <a:r>
              <a:rPr lang="en-IN" dirty="0" smtClean="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a:t>
            </a:r>
          </a:p>
        </p:txBody>
      </p:sp>
      <p:sp>
        <p:nvSpPr>
          <p:cNvPr id="4" name="Rectangle 3"/>
          <p:cNvSpPr/>
          <p:nvPr/>
        </p:nvSpPr>
        <p:spPr>
          <a:xfrm>
            <a:off x="214282" y="3786190"/>
            <a:ext cx="8786874" cy="830997"/>
          </a:xfrm>
          <a:prstGeom prst="rect">
            <a:avLst/>
          </a:prstGeom>
        </p:spPr>
        <p:txBody>
          <a:bodyPr wrap="square">
            <a:spAutoFit/>
          </a:bodyPr>
          <a:lstStyle/>
          <a:p>
            <a:r>
              <a:rPr lang="en-US" sz="2400" dirty="0" smtClean="0">
                <a:solidFill>
                  <a:srgbClr val="C74C49"/>
                </a:solidFill>
                <a:latin typeface="Arial" pitchFamily="34" charset="0"/>
                <a:cs typeface="Arial" pitchFamily="34" charset="0"/>
              </a:rPr>
              <a:t>The </a:t>
            </a:r>
            <a:r>
              <a:rPr lang="en-US" sz="2400" i="1" dirty="0" smtClean="0">
                <a:solidFill>
                  <a:srgbClr val="C74C49"/>
                </a:solidFill>
                <a:latin typeface="Arial" pitchFamily="34" charset="0"/>
                <a:cs typeface="Arial" pitchFamily="34" charset="0"/>
              </a:rPr>
              <a:t>Where</a:t>
            </a:r>
            <a:r>
              <a:rPr lang="en-US" sz="2400" dirty="0" smtClean="0">
                <a:solidFill>
                  <a:srgbClr val="C74C49"/>
                </a:solidFill>
                <a:latin typeface="Arial" pitchFamily="34" charset="0"/>
                <a:cs typeface="Arial" pitchFamily="34" charset="0"/>
              </a:rPr>
              <a:t> clause acts as a pre filter where as </a:t>
            </a:r>
            <a:r>
              <a:rPr lang="en-US" sz="2400" i="1" dirty="0" smtClean="0">
                <a:solidFill>
                  <a:srgbClr val="C74C49"/>
                </a:solidFill>
                <a:latin typeface="Arial" pitchFamily="34" charset="0"/>
                <a:cs typeface="Arial" pitchFamily="34" charset="0"/>
              </a:rPr>
              <a:t>Having clause acts</a:t>
            </a:r>
            <a:r>
              <a:rPr lang="en-US" sz="2400" dirty="0" smtClean="0">
                <a:solidFill>
                  <a:srgbClr val="C74C49"/>
                </a:solidFill>
                <a:latin typeface="Arial" pitchFamily="34" charset="0"/>
                <a:cs typeface="Arial" pitchFamily="34" charset="0"/>
              </a:rPr>
              <a:t> as a post filter.</a:t>
            </a:r>
            <a:endParaRPr lang="en-US" sz="2400" dirty="0">
              <a:solidFill>
                <a:srgbClr val="C74C49"/>
              </a:solidFill>
              <a:latin typeface="Arial" pitchFamily="34" charset="0"/>
              <a:cs typeface="Arial" pitchFamily="34" charset="0"/>
            </a:endParaRPr>
          </a:p>
        </p:txBody>
      </p:sp>
    </p:spTree>
    <p:extLst>
      <p:ext uri="{BB962C8B-B14F-4D97-AF65-F5344CB8AC3E}">
        <p14:creationId xmlns="" xmlns:p14="http://schemas.microsoft.com/office/powerpoint/2010/main" val="4265660840"/>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52399" y="89806"/>
            <a:ext cx="3599692" cy="2424794"/>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a:t>
            </a: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number of rows to skip at the beginning of the result set, and the number of rows to return.</a:t>
            </a:r>
          </a:p>
        </p:txBody>
      </p:sp>
    </p:spTree>
    <p:extLst>
      <p:ext uri="{BB962C8B-B14F-4D97-AF65-F5344CB8AC3E}">
        <p14:creationId xmlns="" xmlns:p14="http://schemas.microsoft.com/office/powerpoint/2010/main" val="1146295067"/>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5</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smtClean="0">
                <a:latin typeface="Arial" pitchFamily="34" charset="0"/>
                <a:cs typeface="Arial" pitchFamily="34" charset="0"/>
              </a:rPr>
              <a:t>, EMP.*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a:t>
            </a:r>
            <a:r>
              <a:rPr lang="en-IN" b="1" dirty="0" smtClean="0">
                <a:latin typeface="Arial" panose="020B0604020202020204" pitchFamily="34" charset="0"/>
                <a:cs typeface="Arial" panose="020B0604020202020204" pitchFamily="34" charset="0"/>
              </a:rPr>
              <a:t>using </a:t>
            </a:r>
            <a:r>
              <a:rPr lang="en-IN" b="1" dirty="0">
                <a:latin typeface="Arial" panose="020B0604020202020204" pitchFamily="34" charset="0"/>
                <a:cs typeface="Arial" panose="020B0604020202020204" pitchFamily="34" charset="0"/>
              </a:rPr>
              <a:t>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smtClean="0"/>
              <a:t>Limit value are not to be given within ()</a:t>
            </a:r>
            <a:endParaRPr lang="en-IN" sz="2000" dirty="0"/>
          </a:p>
        </p:txBody>
      </p:sp>
    </p:spTree>
    <p:extLst>
      <p:ext uri="{BB962C8B-B14F-4D97-AF65-F5344CB8AC3E}">
        <p14:creationId xmlns="" xmlns:p14="http://schemas.microsoft.com/office/powerpoint/2010/main" val="31186497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smtClean="0">
                <a:latin typeface="Arial" pitchFamily="34" charset="0"/>
                <a:cs typeface="Arial" pitchFamily="34" charset="0"/>
              </a:rPr>
              <a:t>Data is any </a:t>
            </a:r>
            <a:r>
              <a:rPr lang="en-US" sz="3200" b="1" dirty="0" smtClean="0">
                <a:solidFill>
                  <a:srgbClr val="0070C0"/>
                </a:solidFill>
                <a:latin typeface="Arial" pitchFamily="34" charset="0"/>
                <a:cs typeface="Arial" pitchFamily="34" charset="0"/>
              </a:rPr>
              <a:t>facts, number, text, symbol, images, </a:t>
            </a:r>
            <a:r>
              <a:rPr lang="en-US" sz="3200" b="1" dirty="0">
                <a:solidFill>
                  <a:srgbClr val="0070C0"/>
                </a:solidFill>
                <a:latin typeface="Arial" pitchFamily="34" charset="0"/>
                <a:cs typeface="Arial" pitchFamily="34" charset="0"/>
              </a:rPr>
              <a:t>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that </a:t>
            </a:r>
            <a:r>
              <a:rPr lang="en-US" sz="2400" dirty="0">
                <a:latin typeface="Arial" pitchFamily="34" charset="0"/>
                <a:cs typeface="Arial" pitchFamily="34" charset="0"/>
              </a:rPr>
              <a:t>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smtClean="0">
                <a:latin typeface="Arial" pitchFamily="34" charset="0"/>
                <a:cs typeface="Arial" pitchFamily="34" charset="0"/>
              </a:rPr>
              <a:t>Data can be in the form of </a:t>
            </a:r>
            <a:r>
              <a:rPr lang="en-US" sz="3200" b="1" dirty="0" smtClean="0">
                <a:solidFill>
                  <a:srgbClr val="0070C0"/>
                </a:solidFill>
                <a:latin typeface="Arial" pitchFamily="34" charset="0"/>
                <a:cs typeface="Arial" pitchFamily="34" charset="0"/>
              </a:rPr>
              <a:t>Text</a:t>
            </a:r>
            <a:r>
              <a:rPr lang="en-US" sz="2800" dirty="0" smtClean="0">
                <a:latin typeface="Arial" pitchFamily="34" charset="0"/>
                <a:cs typeface="Arial" pitchFamily="34" charset="0"/>
              </a:rPr>
              <a:t> or </a:t>
            </a:r>
            <a:r>
              <a:rPr lang="en-US" sz="3200" b="1" dirty="0" smtClean="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smtClean="0">
                <a:solidFill>
                  <a:schemeClr val="bg1">
                    <a:lumMod val="95000"/>
                  </a:schemeClr>
                </a:solidFill>
                <a:latin typeface="Arial" panose="020B0604020202020204" pitchFamily="34" charset="0"/>
                <a:cs typeface="Arial" panose="020B0604020202020204" pitchFamily="34" charset="0"/>
              </a:rPr>
              <a:t>Data</a:t>
            </a:r>
            <a:r>
              <a:rPr lang="en-IN" sz="3600" dirty="0" smtClean="0">
                <a:solidFill>
                  <a:schemeClr val="bg1">
                    <a:lumMod val="95000"/>
                  </a:schemeClr>
                </a:solidFill>
                <a:latin typeface="Arial" panose="020B0604020202020204" pitchFamily="34" charset="0"/>
                <a:cs typeface="Arial" panose="020B0604020202020204" pitchFamily="34" charset="0"/>
              </a:rPr>
              <a:t>?</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smtClean="0">
                <a:solidFill>
                  <a:srgbClr val="000000"/>
                </a:solidFill>
                <a:latin typeface="Arial" panose="020B0604020202020204" pitchFamily="34" charset="0"/>
                <a:ea typeface="Times New Roman" panose="02020603050405020304" pitchFamily="18" charset="0"/>
              </a:rPr>
              <a:t>EMP</a:t>
            </a:r>
            <a:r>
              <a:rPr lang="en-US" sz="2000" dirty="0">
                <a:solidFill>
                  <a:srgbClr val="000000"/>
                </a:solidFill>
                <a:latin typeface="Arial" panose="020B0604020202020204" pitchFamily="34" charset="0"/>
                <a:ea typeface="Times New Roman" panose="02020603050405020304" pitchFamily="18" charset="0"/>
              </a:rPr>
              <a:t>;</a:t>
            </a:r>
            <a:endParaRPr lang="en-IN" sz="2000" dirty="0"/>
          </a:p>
        </p:txBody>
      </p:sp>
    </p:spTree>
    <p:extLst>
      <p:ext uri="{BB962C8B-B14F-4D97-AF65-F5344CB8AC3E}">
        <p14:creationId xmlns="" xmlns:p14="http://schemas.microsoft.com/office/powerpoint/2010/main" val="1603374250"/>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User-Defined </a:t>
            </a:r>
            <a:r>
              <a:rPr lang="en-US" sz="4800" dirty="0">
                <a:solidFill>
                  <a:srgbClr val="DC525C"/>
                </a:solidFill>
                <a:latin typeface="Segoe UI Light" panose="020B0502040204020203" pitchFamily="34" charset="0"/>
                <a:cs typeface="Segoe UI Light" panose="020B0502040204020203" pitchFamily="34" charset="0"/>
              </a:rPr>
              <a:t>Variables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791859850"/>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5324535"/>
          </a:xfrm>
          <a:prstGeom prst="rect">
            <a:avLst/>
          </a:prstGeom>
          <a:solidFill>
            <a:schemeClr val="bg2">
              <a:lumMod val="25000"/>
            </a:schemeClr>
          </a:solidFill>
        </p:spPr>
        <p:txBody>
          <a:bodyPr wrap="square">
            <a:spAutoFit/>
          </a:bodyPr>
          <a:lstStyle/>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or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User-defined variables are session specific. A user variable defined by one client cannot be seen or used by other clients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All variables for a given client session are automatically freed when that client exits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 variable names are not case sensitive. Names have a maximum length of 64 characters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you refer to a variable that has not been initialized, it has a value of NULL and a type of string</a:t>
            </a:r>
            <a:r>
              <a:rPr lang="en-IN" sz="2000" dirty="0" smtClean="0">
                <a:solidFill>
                  <a:srgbClr val="00FF99"/>
                </a:solidFill>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62842086"/>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a:t>
            </a:r>
            <a:r>
              <a:rPr lang="en-IN" dirty="0" smtClean="0">
                <a:latin typeface="Arial" panose="020B0604020202020204" pitchFamily="34" charset="0"/>
                <a:cs typeface="Arial" panose="020B0604020202020204" pitchFamily="34" charset="0"/>
              </a:rPr>
              <a:t>statements (SELECT, …) </a:t>
            </a:r>
            <a:r>
              <a:rPr lang="en-IN" dirty="0">
                <a:latin typeface="Arial" panose="020B0604020202020204" pitchFamily="34" charset="0"/>
                <a:cs typeface="Arial" panose="020B0604020202020204" pitchFamily="34" charset="0"/>
              </a:rPr>
              <a:t>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a:t>
            </a:r>
            <a:r>
              <a:rPr lang="en-IN" dirty="0" smtClean="0">
                <a:latin typeface="Arial" panose="020B0604020202020204" pitchFamily="34" charset="0"/>
                <a:cs typeface="Arial" panose="020B0604020202020204" pitchFamily="34" charset="0"/>
              </a:rPr>
              <a:t>latter </a:t>
            </a:r>
            <a:r>
              <a:rPr lang="en-IN" dirty="0">
                <a:latin typeface="Arial" panose="020B0604020202020204" pitchFamily="34" charset="0"/>
                <a:cs typeface="Arial" panose="020B0604020202020204" pitchFamily="34" charset="0"/>
              </a:rPr>
              <a:t>is treated as the comparison operator </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a:solidFill>
                  <a:srgbClr val="A67F59"/>
                </a:solidFill>
                <a:latin typeface="Liberation Mono"/>
              </a:rPr>
              <a:t>=</a:t>
            </a:r>
            <a:r>
              <a:rPr lang="en-IN" dirty="0" smtClean="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v3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Saleel'</a:t>
            </a:r>
            <a:r>
              <a:rPr lang="en-IN" dirty="0" smtClean="0">
                <a:latin typeface="Liberation Mono"/>
              </a:rPr>
              <a:t>;</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 </a:t>
            </a:r>
            <a:r>
              <a:rPr lang="en-IN" dirty="0" smtClean="0">
                <a:latin typeface="Liberation Mono"/>
              </a:rPr>
              <a:t>+</a:t>
            </a:r>
            <a:r>
              <a:rPr lang="en-IN" dirty="0" smtClean="0">
                <a:solidFill>
                  <a:srgbClr val="EE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a:t>
            </a:r>
            <a:r>
              <a:rPr lang="en-IN" dirty="0" smtClean="0">
                <a:latin typeface="Liberation Mono"/>
              </a:rPr>
              <a:t>;</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smtClean="0">
                <a:solidFill>
                  <a:srgbClr val="DD4A68"/>
                </a:solidFill>
                <a:latin typeface="Liberation Mono"/>
              </a:rPr>
              <a:t>MIN</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smtClean="0">
                <a:solidFill>
                  <a:srgbClr val="A67F59"/>
                </a:solidFill>
                <a:latin typeface="Liberation Mono"/>
              </a:rPr>
              <a:t>:= </a:t>
            </a:r>
            <a:r>
              <a:rPr lang="en-IN" dirty="0" smtClean="0">
                <a:solidFill>
                  <a:srgbClr val="DD4A68"/>
                </a:solidFill>
                <a:latin typeface="Liberation Mono"/>
              </a:rPr>
              <a:t>MAX</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 xmlns:p14="http://schemas.microsoft.com/office/powerpoint/2010/main" val="2120274538"/>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@v1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ENAME'</a:t>
            </a:r>
            <a:r>
              <a:rPr lang="en-IN" dirty="0" smtClean="0">
                <a:latin typeface="Liberation Mono"/>
              </a:rPr>
              <a:t>;	 </a:t>
            </a:r>
            <a:r>
              <a:rPr lang="en-IN" dirty="0" smtClean="0">
                <a:solidFill>
                  <a:schemeClr val="accent3">
                    <a:lumMod val="50000"/>
                  </a:schemeClr>
                </a:solidFill>
                <a:latin typeface="Liberation Mono"/>
              </a:rPr>
              <a:t>// WHERE ENAME IS COLUMN NAME.</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smtClean="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 xmlns:p14="http://schemas.microsoft.com/office/powerpoint/2010/main" val="1123074349"/>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0</a:t>
            </a:r>
            <a:r>
              <a:rPr lang="en-IN" dirty="0" smtClean="0">
                <a:latin typeface="Liberation Mono"/>
              </a:rPr>
              <a:t>;</a:t>
            </a:r>
          </a:p>
          <a:p>
            <a:endParaRPr lang="en-IN" sz="800" dirty="0" smtClean="0">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a:solidFill>
                  <a:srgbClr val="EE9900"/>
                </a:solidFill>
                <a:latin typeface="Liberation Mono"/>
              </a:rPr>
              <a:t>@ROW </a:t>
            </a:r>
            <a:r>
              <a:rPr lang="en-IN" dirty="0" smtClean="0">
                <a:solidFill>
                  <a:srgbClr val="EE9900"/>
                </a:solidFill>
                <a:latin typeface="Liberation Mono"/>
              </a:rPr>
              <a:t> </a:t>
            </a:r>
            <a:r>
              <a:rPr lang="en-IN" dirty="0" smtClean="0">
                <a:latin typeface="Liberation Mono"/>
              </a:rPr>
              <a:t>+</a:t>
            </a:r>
            <a:r>
              <a:rPr lang="en-IN" dirty="0" smtClean="0">
                <a:solidFill>
                  <a:srgbClr val="EE9900"/>
                </a:solidFill>
                <a:latin typeface="Liberation Mono"/>
              </a:rPr>
              <a:t> </a:t>
            </a:r>
            <a:r>
              <a:rPr lang="en-IN" dirty="0" smtClean="0">
                <a:solidFill>
                  <a:srgbClr val="669900"/>
                </a:solidFill>
                <a:latin typeface="Liberation Mono"/>
              </a:rPr>
              <a:t>1 </a:t>
            </a:r>
            <a:r>
              <a:rPr lang="en-IN" dirty="0">
                <a:solidFill>
                  <a:srgbClr val="0077AA"/>
                </a:solidFill>
                <a:latin typeface="Liberation Mono"/>
              </a:rPr>
              <a:t>AS</a:t>
            </a:r>
            <a:r>
              <a:rPr lang="en-IN" dirty="0" smtClean="0">
                <a:solidFill>
                  <a:srgbClr val="669900"/>
                </a:solidFill>
                <a:latin typeface="Liberation Mono"/>
              </a:rPr>
              <a:t> </a:t>
            </a:r>
            <a:r>
              <a:rPr lang="en-IN" dirty="0" smtClean="0">
                <a:latin typeface="Liberation Mono"/>
              </a:rPr>
              <a:t>ROWNUM</a:t>
            </a:r>
            <a:r>
              <a:rPr lang="en-IN" dirty="0" smtClean="0">
                <a:solidFill>
                  <a:srgbClr val="669900"/>
                </a:solidFill>
                <a:latin typeface="Liberation Mono"/>
              </a:rPr>
              <a:t> </a:t>
            </a:r>
            <a:r>
              <a:rPr lang="en-IN" dirty="0" smtClean="0">
                <a:solidFill>
                  <a:srgbClr val="999999"/>
                </a:solidFill>
                <a:latin typeface="Liberation Mono"/>
              </a:rPr>
              <a:t>,</a:t>
            </a:r>
            <a:r>
              <a:rPr lang="en-IN" dirty="0" smtClean="0">
                <a:solidFill>
                  <a:srgbClr val="669900"/>
                </a:solidFill>
                <a:latin typeface="Liberation Mono"/>
              </a:rPr>
              <a:t> </a:t>
            </a:r>
            <a:r>
              <a:rPr lang="en-IN" dirty="0" smtClean="0">
                <a:latin typeface="Liberation Mono"/>
              </a:rPr>
              <a:t>EMP.*</a:t>
            </a:r>
            <a:r>
              <a:rPr lang="en-IN" dirty="0" smtClean="0">
                <a:solidFill>
                  <a:srgbClr val="669900"/>
                </a:solidFill>
                <a:latin typeface="Liberation Mono"/>
              </a:rPr>
              <a:t> </a:t>
            </a:r>
            <a:r>
              <a:rPr lang="en-IN" dirty="0">
                <a:solidFill>
                  <a:srgbClr val="0077AA"/>
                </a:solidFill>
                <a:latin typeface="Liberation Mono"/>
              </a:rPr>
              <a:t>FROM </a:t>
            </a:r>
            <a:r>
              <a:rPr lang="en-IN" dirty="0">
                <a:latin typeface="Liberation Mono"/>
              </a:rPr>
              <a:t>EMP</a:t>
            </a:r>
            <a:r>
              <a:rPr lang="en-IN" dirty="0" smtClean="0">
                <a:latin typeface="Liberation Mono"/>
              </a:rPr>
              <a:t>;</a:t>
            </a:r>
          </a:p>
          <a:p>
            <a:endParaRPr lang="en-IN" sz="800" dirty="0" smtClean="0">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smtClean="0">
                <a:latin typeface="Liberation Mono"/>
              </a:rPr>
              <a:t>EMP,   </a:t>
            </a:r>
          </a:p>
          <a:p>
            <a:r>
              <a:rPr lang="en-IN" dirty="0">
                <a:solidFill>
                  <a:srgbClr val="999999"/>
                </a:solidFill>
                <a:latin typeface="Liberation Mono"/>
              </a:rPr>
              <a:t> </a:t>
            </a:r>
            <a:r>
              <a:rPr lang="en-IN" dirty="0" smtClean="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smtClean="0">
                <a:solidFill>
                  <a:srgbClr val="A67F59"/>
                </a:solidFill>
                <a:latin typeface="Liberation Mono"/>
              </a:rPr>
              <a:t>:= </a:t>
            </a:r>
            <a:r>
              <a:rPr lang="en-IN" dirty="0">
                <a:solidFill>
                  <a:srgbClr val="669900"/>
                </a:solidFill>
                <a:latin typeface="Liberation Mono"/>
              </a:rPr>
              <a:t>0</a:t>
            </a:r>
            <a:r>
              <a:rPr lang="en-IN" dirty="0" smtClean="0">
                <a:solidFill>
                  <a:srgbClr val="999999"/>
                </a:solidFill>
                <a:latin typeface="Liberation Mono"/>
              </a:rPr>
              <a:t>) </a:t>
            </a:r>
            <a:r>
              <a:rPr lang="en-IN" dirty="0">
                <a:solidFill>
                  <a:srgbClr val="0077AA"/>
                </a:solidFill>
                <a:latin typeface="Liberation Mono"/>
              </a:rPr>
              <a:t>AS </a:t>
            </a:r>
            <a:r>
              <a:rPr lang="en-IN" dirty="0" smtClean="0">
                <a:latin typeface="Liberation Mono"/>
              </a:rPr>
              <a:t>E;</a:t>
            </a:r>
            <a:r>
              <a:rPr lang="en-IN" dirty="0" smtClean="0">
                <a:solidFill>
                  <a:srgbClr val="0077AA"/>
                </a:solidFill>
                <a:latin typeface="Liberation Mono"/>
              </a:rPr>
              <a:t> </a:t>
            </a:r>
          </a:p>
          <a:p>
            <a:endParaRPr lang="en-IN" sz="800" dirty="0" smtClean="0">
              <a:solidFill>
                <a:srgbClr val="A67F59"/>
              </a:solidFill>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2634129302"/>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387351885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70136766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a:t>
            </a:r>
            <a:r>
              <a:rPr lang="en-IN" dirty="0" smtClean="0">
                <a:latin typeface="Arial" panose="020B0604020202020204" pitchFamily="34" charset="0"/>
                <a:cs typeface="Arial" panose="020B0604020202020204" pitchFamily="34" charset="0"/>
              </a:rPr>
              <a:t>stmt_name. </a:t>
            </a:r>
            <a:r>
              <a:rPr lang="en-IN" dirty="0">
                <a:latin typeface="Arial" panose="020B0604020202020204" pitchFamily="34" charset="0"/>
                <a:cs typeface="Arial" panose="020B0604020202020204" pitchFamily="34" charset="0"/>
              </a:rPr>
              <a:t>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 xmlns:p14="http://schemas.microsoft.com/office/powerpoint/2010/main" val="1957164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stat1</a:t>
            </a:r>
            <a:r>
              <a:rPr lang="en-IN" sz="1600" dirty="0">
                <a:latin typeface="Arial" panose="020B0604020202020204" pitchFamily="34" charset="0"/>
                <a:cs typeface="Arial" panose="020B0604020202020204" pitchFamily="34" charset="0"/>
              </a:rPr>
              <a:t>;</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@x;</a:t>
            </a: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'SELECT * from EMP where </a:t>
            </a:r>
            <a:r>
              <a:rPr lang="en-IN" sz="1600" dirty="0" smtClean="0">
                <a:latin typeface="Arial" panose="020B0604020202020204" pitchFamily="34" charset="0"/>
                <a:cs typeface="Arial" panose="020B0604020202020204" pitchFamily="34" charset="0"/>
              </a:rPr>
              <a:t>deptno = ?';</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smtClean="0">
                <a:latin typeface="Arial" panose="020B0604020202020204" pitchFamily="34" charset="0"/>
                <a:cs typeface="Arial" panose="020B0604020202020204" pitchFamily="34" charset="0"/>
              </a:rPr>
              <a:t>     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a:t>
            </a:r>
            <a:r>
              <a:rPr lang="en-IN" sz="1600" dirty="0">
                <a:latin typeface="Arial" panose="020B0604020202020204" pitchFamily="34" charset="0"/>
                <a:cs typeface="Arial" panose="020B0604020202020204" pitchFamily="34" charset="0"/>
              </a:rPr>
              <a:t>*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deptno = ? and sal &gt;= ?';</a:t>
            </a:r>
          </a:p>
          <a:p>
            <a:r>
              <a:rPr lang="en-IN" sz="1600" dirty="0" smtClean="0">
                <a:latin typeface="Arial" panose="020B0604020202020204" pitchFamily="34" charset="0"/>
                <a:cs typeface="Arial" panose="020B0604020202020204" pitchFamily="34" charset="0"/>
              </a:rPr>
              <a:t>     EXECUTE stat1 </a:t>
            </a:r>
            <a:r>
              <a:rPr lang="en-IN" sz="1600" dirty="0">
                <a:latin typeface="Arial" panose="020B0604020202020204" pitchFamily="34" charset="0"/>
                <a:cs typeface="Arial" panose="020B0604020202020204" pitchFamily="34" charset="0"/>
              </a:rPr>
              <a:t>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a:t>
            </a:r>
            <a:r>
              <a:rPr lang="en-IN" sz="1600" b="1" dirty="0" smtClean="0">
                <a:latin typeface="Arial" panose="020B0604020202020204" pitchFamily="34" charset="0"/>
                <a:cs typeface="Arial" panose="020B0604020202020204" pitchFamily="34" charset="0"/>
              </a:rPr>
              <a:t>PREPARE stat1</a:t>
            </a:r>
            <a:r>
              <a:rPr lang="en-IN" sz="1600" b="1"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45919445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28040282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endParaRPr lang="en-IN" dirty="0" smtClean="0">
              <a:solidFill>
                <a:srgbClr val="298AE5"/>
              </a:solidFill>
              <a:latin typeface="Arial" panose="020B0604020202020204" pitchFamily="34" charset="0"/>
              <a:cs typeface="Arial" panose="020B0604020202020204" pitchFamily="34" charset="0"/>
            </a:endParaRPr>
          </a:p>
          <a:p>
            <a:endParaRPr lang="en-IN" dirty="0" smtClean="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 xmlns:p14="http://schemas.microsoft.com/office/powerpoint/2010/main" val="4429467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var_list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88676149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statement may retrieve multiple rows, you can use LIMIT 1 to limit the result set to a single row.</a:t>
            </a:r>
          </a:p>
        </p:txBody>
      </p:sp>
    </p:spTree>
    <p:extLst>
      <p:ext uri="{BB962C8B-B14F-4D97-AF65-F5344CB8AC3E}">
        <p14:creationId xmlns="" xmlns:p14="http://schemas.microsoft.com/office/powerpoint/2010/main" val="82527408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empno</a:t>
            </a:r>
            <a:r>
              <a:rPr lang="en-IN" sz="1600" dirty="0">
                <a:latin typeface="Arial" panose="020B0604020202020204" pitchFamily="34" charset="0"/>
                <a:cs typeface="Arial" panose="020B0604020202020204" pitchFamily="34" charset="0"/>
              </a:rPr>
              <a:t>, ename 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max(sal), min(sal) </a:t>
            </a:r>
            <a:r>
              <a:rPr lang="en-IN" sz="1600" dirty="0">
                <a:latin typeface="Arial" panose="020B0604020202020204" pitchFamily="34" charset="0"/>
                <a:cs typeface="Arial" panose="020B0604020202020204" pitchFamily="34" charset="0"/>
              </a:rPr>
              <a:t>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Tree>
    <p:extLst>
      <p:ext uri="{BB962C8B-B14F-4D97-AF65-F5344CB8AC3E}">
        <p14:creationId xmlns="" xmlns:p14="http://schemas.microsoft.com/office/powerpoint/2010/main" val="381388573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smtClean="0">
                <a:solidFill>
                  <a:srgbClr val="D9DD21"/>
                </a:solidFill>
              </a:rPr>
              <a:t>If not working then do changes in </a:t>
            </a:r>
            <a:r>
              <a:rPr lang="en-US" sz="2400" i="1" dirty="0" smtClean="0">
                <a:solidFill>
                  <a:srgbClr val="D9DD21"/>
                </a:solidFill>
              </a:rPr>
              <a:t>my.ini</a:t>
            </a:r>
            <a:r>
              <a:rPr lang="en-US" sz="2400" dirty="0" smtClean="0">
                <a:solidFill>
                  <a:srgbClr val="D9DD21"/>
                </a:solidFill>
              </a:rPr>
              <a:t> file.</a:t>
            </a:r>
          </a:p>
          <a:p>
            <a:pPr>
              <a:lnSpc>
                <a:spcPct val="150000"/>
              </a:lnSpc>
            </a:pPr>
            <a:r>
              <a:rPr lang="en-US" sz="2400" dirty="0" smtClean="0">
                <a:solidFill>
                  <a:srgbClr val="298AE5"/>
                </a:solidFill>
                <a:latin typeface="Gill Sans MT (Body)"/>
                <a:cs typeface="Arial" panose="020B0604020202020204" pitchFamily="34" charset="0"/>
              </a:rPr>
              <a:t>secure_file_priv = ""</a:t>
            </a:r>
          </a:p>
          <a:p>
            <a:pPr>
              <a:lnSpc>
                <a:spcPct val="150000"/>
              </a:lnSpc>
            </a:pPr>
            <a:r>
              <a:rPr lang="en-US" sz="2400" dirty="0" smtClean="0">
                <a:solidFill>
                  <a:srgbClr val="298AE5"/>
                </a:solidFill>
                <a:latin typeface="Gill Sans MT (Body)"/>
                <a:cs typeface="Arial" panose="020B0604020202020204" pitchFamily="34" charset="0"/>
              </a:rPr>
              <a:t>SHOW VARIABLES LIKE "secure_file_priv";</a:t>
            </a:r>
            <a:endParaRPr lang="en-US" sz="2400" dirty="0">
              <a:solidFill>
                <a:srgbClr val="298AE5"/>
              </a:solidFill>
              <a:latin typeface="Gill Sans MT (Body)"/>
              <a:cs typeface="Arial" panose="020B0604020202020204" pitchFamily="34" charset="0"/>
            </a:endParaRPr>
          </a:p>
        </p:txBody>
      </p:sp>
    </p:spTree>
    <p:extLst>
      <p:ext uri="{BB962C8B-B14F-4D97-AF65-F5344CB8AC3E}">
        <p14:creationId xmlns="" xmlns:p14="http://schemas.microsoft.com/office/powerpoint/2010/main" val="236073090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r>
              <a:rPr lang="en-IN" sz="1600" dirty="0">
                <a:latin typeface="Arial" panose="020B0604020202020204" pitchFamily="34" charset="0"/>
                <a:cs typeface="Arial" panose="020B0604020202020204" pitchFamily="34" charset="0"/>
              </a:rPr>
              <a:t>" fields terminated by </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lines terminated by '\n</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optionally enclosed by '"' lines terminated by '\n';</a:t>
            </a:r>
          </a:p>
        </p:txBody>
      </p:sp>
    </p:spTree>
    <p:extLst>
      <p:ext uri="{BB962C8B-B14F-4D97-AF65-F5344CB8AC3E}">
        <p14:creationId xmlns="" xmlns:p14="http://schemas.microsoft.com/office/powerpoint/2010/main" val="170143060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DUMPFILE</a:t>
            </a:r>
          </a:p>
        </p:txBody>
      </p:sp>
    </p:spTree>
    <p:extLst>
      <p:ext uri="{BB962C8B-B14F-4D97-AF65-F5344CB8AC3E}">
        <p14:creationId xmlns="" xmlns:p14="http://schemas.microsoft.com/office/powerpoint/2010/main" val="11230559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where empno = 7788 INTO DUMPFILE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p>
        </p:txBody>
      </p:sp>
    </p:spTree>
    <p:extLst>
      <p:ext uri="{BB962C8B-B14F-4D97-AF65-F5344CB8AC3E}">
        <p14:creationId xmlns="" xmlns:p14="http://schemas.microsoft.com/office/powerpoint/2010/main" val="329026203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gridCol w="4419600"/>
              </a:tblGrid>
              <a:tr h="576174">
                <a:tc>
                  <a:txBody>
                    <a:bodyPr/>
                    <a:lstStyle/>
                    <a:p>
                      <a:pPr algn="ctr"/>
                      <a:r>
                        <a:rPr lang="en-US" sz="3200" dirty="0" smtClean="0">
                          <a:latin typeface="Arial" pitchFamily="34" charset="0"/>
                          <a:cs typeface="Arial" pitchFamily="34" charset="0"/>
                        </a:rPr>
                        <a:t>DBMS</a:t>
                      </a:r>
                      <a:endParaRPr lang="en-US" sz="3200" dirty="0">
                        <a:latin typeface="Arial" pitchFamily="34" charset="0"/>
                        <a:cs typeface="Arial" pitchFamily="34" charset="0"/>
                      </a:endParaRPr>
                    </a:p>
                  </a:txBody>
                  <a:tcPr/>
                </a:tc>
                <a:tc>
                  <a:txBody>
                    <a:bodyPr/>
                    <a:lstStyle/>
                    <a:p>
                      <a:pPr algn="ctr"/>
                      <a:r>
                        <a:rPr kumimoji="0" lang="en-US" sz="3200" kern="1200" dirty="0" smtClean="0">
                          <a:solidFill>
                            <a:schemeClr val="tx1"/>
                          </a:solidFill>
                          <a:latin typeface="Arial" pitchFamily="34" charset="0"/>
                          <a:ea typeface="+mn-ea"/>
                          <a:cs typeface="Arial" pitchFamily="34" charset="0"/>
                        </a:rPr>
                        <a:t>RDBMS</a:t>
                      </a:r>
                    </a:p>
                  </a:txBody>
                  <a:tcPr/>
                </a:tc>
              </a:tr>
              <a:tr h="458256">
                <a:tc>
                  <a:txBody>
                    <a:bodyPr/>
                    <a:lstStyle/>
                    <a:p>
                      <a:r>
                        <a:rPr lang="en-US" sz="1800" dirty="0" smtClean="0">
                          <a:latin typeface="Arial" pitchFamily="34" charset="0"/>
                          <a:cs typeface="Arial" pitchFamily="34" charset="0"/>
                        </a:rPr>
                        <a:t>DBMS applications store data as file.</a:t>
                      </a:r>
                      <a:endParaRPr lang="en-US" sz="1800" dirty="0">
                        <a:latin typeface="Arial" pitchFamily="34" charset="0"/>
                        <a:cs typeface="Arial" pitchFamily="34" charset="0"/>
                      </a:endParaRPr>
                    </a:p>
                  </a:txBody>
                  <a:tcPr/>
                </a:tc>
                <a:tc>
                  <a:txBody>
                    <a:bodyPr/>
                    <a:lstStyle/>
                    <a:p>
                      <a:r>
                        <a:rPr kumimoji="0" lang="en-US" sz="1800" b="0" i="0" kern="1200" dirty="0" smtClean="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Normalization is present in RDBMS.</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smtClean="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in RDBMS, data are stored in the form of tables, so a relationship between these data will be stored.</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RDBMS supports distributed database.</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Example of RDBMS are </a:t>
                      </a:r>
                      <a:r>
                        <a:rPr kumimoji="0" lang="en-US" sz="1800" kern="1200" dirty="0" err="1" smtClean="0">
                          <a:solidFill>
                            <a:schemeClr val="tx1"/>
                          </a:solidFill>
                          <a:latin typeface="Arial" pitchFamily="34" charset="0"/>
                          <a:ea typeface="+mn-ea"/>
                          <a:cs typeface="Arial" pitchFamily="34" charset="0"/>
                        </a:rPr>
                        <a:t>mysql</a:t>
                      </a:r>
                      <a:r>
                        <a:rPr kumimoji="0" lang="en-US" sz="1800" kern="1200" dirty="0" smtClean="0">
                          <a:solidFill>
                            <a:schemeClr val="tx1"/>
                          </a:solidFill>
                          <a:latin typeface="Arial" pitchFamily="34" charset="0"/>
                          <a:ea typeface="+mn-ea"/>
                          <a:cs typeface="Arial" pitchFamily="34" charset="0"/>
                        </a:rPr>
                        <a:t>, postgre, sql server, oracle etc.</a:t>
                      </a:r>
                    </a:p>
                  </a:txBody>
                  <a:tcPr/>
                </a:tc>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smtClean="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smtClean="0"/>
              <a:t>- A </a:t>
            </a:r>
            <a:r>
              <a:rPr lang="en-IN" sz="1900" dirty="0"/>
              <a:t>subquery must be enclosed in parentheses</a:t>
            </a:r>
            <a:r>
              <a:rPr lang="en-IN" sz="1900" dirty="0" smtClean="0"/>
              <a:t>.</a:t>
            </a:r>
          </a:p>
          <a:p>
            <a:endParaRPr lang="en-IN" sz="1000" dirty="0" smtClean="0"/>
          </a:p>
          <a:p>
            <a:r>
              <a:rPr lang="en-IN" sz="1900" dirty="0" smtClean="0"/>
              <a:t>- Use </a:t>
            </a:r>
            <a:r>
              <a:rPr lang="en-IN" sz="1900" dirty="0"/>
              <a:t>single-row operators with single-row subqueries, and use multiple-row operators with multiple-row subqueries</a:t>
            </a:r>
            <a:r>
              <a:rPr lang="en-IN" sz="1900" dirty="0" smtClean="0"/>
              <a:t>.</a:t>
            </a:r>
          </a:p>
          <a:p>
            <a:endParaRPr lang="en-IN" sz="1000" dirty="0"/>
          </a:p>
          <a:p>
            <a:r>
              <a:rPr lang="en-IN" sz="1900" dirty="0" smtClean="0"/>
              <a:t>- </a:t>
            </a:r>
            <a:r>
              <a:rPr lang="en-IN" sz="1900" dirty="0"/>
              <a:t>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a:t>
            </a:r>
            <a:r>
              <a:rPr lang="en-IN" dirty="0" smtClean="0">
                <a:solidFill>
                  <a:schemeClr val="bg1"/>
                </a:solidFill>
                <a:latin typeface="Gill Sans MT (Body)"/>
              </a:rPr>
              <a:t>use </a:t>
            </a:r>
            <a:r>
              <a:rPr lang="en-IN" dirty="0">
                <a:solidFill>
                  <a:schemeClr val="bg1"/>
                </a:solidFill>
                <a:latin typeface="Gill Sans MT (Body)"/>
              </a:rPr>
              <a:t>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3783013475"/>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533475096"/>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smtClean="0">
                <a:solidFill>
                  <a:srgbClr val="FFFF00"/>
                </a:solidFill>
                <a:latin typeface="Arial" pitchFamily="34" charset="0"/>
                <a:cs typeface="Arial" pitchFamily="34" charset="0"/>
              </a:rPr>
              <a:t>Column</a:t>
            </a:r>
            <a:r>
              <a:rPr lang="en-IN" sz="3200" b="1" dirty="0" smtClean="0"/>
              <a:t> </a:t>
            </a:r>
            <a:r>
              <a:rPr lang="en-IN" sz="3200" b="1" i="1" dirty="0" smtClean="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smtClean="0">
                <a:latin typeface="Arial" panose="020B0604020202020204" pitchFamily="34" charset="0"/>
                <a:cs typeface="Arial" panose="020B0604020202020204" pitchFamily="34" charset="0"/>
              </a:rPr>
              <a:t>A multiple </a:t>
            </a:r>
            <a:r>
              <a:rPr lang="en-IN" sz="2400" dirty="0">
                <a:latin typeface="Arial" panose="020B0604020202020204" pitchFamily="34" charset="0"/>
                <a:cs typeface="Arial" panose="020B0604020202020204" pitchFamily="34" charset="0"/>
              </a:rPr>
              <a:t>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48897667"/>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smtClean="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3212266341"/>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a:t>
            </a:r>
            <a:r>
              <a:rPr lang="en-US" sz="2000" dirty="0" smtClean="0">
                <a:solidFill>
                  <a:srgbClr val="0077AA"/>
                </a:solidFill>
                <a:latin typeface="Liberation Mono"/>
              </a:rPr>
              <a:t>] (</a:t>
            </a: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 xmlns:p14="http://schemas.microsoft.com/office/powerpoint/2010/main" val="3616541887"/>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 xmlns:p14="http://schemas.microsoft.com/office/powerpoint/2010/main" val="3475107062"/>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170646"/>
          </a:xfrm>
          <a:prstGeom prst="rect">
            <a:avLst/>
          </a:prstGeom>
        </p:spPr>
        <p:txBody>
          <a:bodyPr wrap="square">
            <a:spAutoFit/>
          </a:bodyPr>
          <a:lstStyle/>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The </a:t>
            </a:r>
            <a:r>
              <a:rPr lang="en-IN" sz="2200" dirty="0">
                <a:solidFill>
                  <a:srgbClr val="008080"/>
                </a:solidFill>
                <a:latin typeface="Arial" panose="020B0604020202020204" pitchFamily="34" charset="0"/>
                <a:cs typeface="Arial" panose="020B0604020202020204" pitchFamily="34" charset="0"/>
              </a:rPr>
              <a:t>Subquery as Scalar </a:t>
            </a:r>
            <a:r>
              <a:rPr lang="en-IN" sz="2200" dirty="0" smtClean="0">
                <a:solidFill>
                  <a:srgbClr val="008080"/>
                </a:solidFill>
                <a:latin typeface="Arial" panose="020B0604020202020204" pitchFamily="34" charset="0"/>
                <a:cs typeface="Arial" panose="020B0604020202020204" pitchFamily="34" charset="0"/>
              </a:rPr>
              <a:t>Operand</a:t>
            </a:r>
            <a:r>
              <a:rPr lang="en-IN" sz="2200" dirty="0">
                <a:solidFill>
                  <a:srgbClr val="C00000"/>
                </a:solidFill>
                <a:latin typeface="Arial" panose="020B0604020202020204" pitchFamily="34" charset="0"/>
                <a:cs typeface="Arial" panose="020B0604020202020204" pitchFamily="34" charset="0"/>
              </a:rPr>
              <a:t> – </a:t>
            </a:r>
            <a:r>
              <a:rPr lang="en-IN" sz="2200" dirty="0" smtClean="0">
                <a:solidFill>
                  <a:srgbClr val="C00000"/>
                </a:solidFill>
                <a:latin typeface="Arial" panose="020B0604020202020204" pitchFamily="34" charset="0"/>
                <a:cs typeface="Arial" panose="020B0604020202020204" pitchFamily="34" charset="0"/>
              </a:rPr>
              <a:t>SELECT clause</a:t>
            </a:r>
            <a:endParaRPr lang="en-IN" sz="2200" dirty="0" smtClean="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a:t>
            </a:r>
            <a:r>
              <a:rPr lang="en-IN" sz="2200" dirty="0" smtClean="0">
                <a:solidFill>
                  <a:srgbClr val="008080"/>
                </a:solidFill>
                <a:latin typeface="Arial" panose="020B0604020202020204" pitchFamily="34" charset="0"/>
                <a:cs typeface="Arial" panose="020B0604020202020204" pitchFamily="34" charset="0"/>
              </a:rPr>
              <a:t>Subqueries </a:t>
            </a:r>
            <a:r>
              <a:rPr lang="en-IN" sz="2200" dirty="0" smtClean="0">
                <a:solidFill>
                  <a:srgbClr val="C00000"/>
                </a:solidFill>
                <a:latin typeface="Arial" panose="020B0604020202020204" pitchFamily="34" charset="0"/>
                <a:cs typeface="Arial" panose="020B0604020202020204" pitchFamily="34" charset="0"/>
              </a:rPr>
              <a:t>– Single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smtClean="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a:t>
            </a:r>
            <a:r>
              <a:rPr lang="en-IN" sz="2200" dirty="0" smtClean="0">
                <a:solidFill>
                  <a:srgbClr val="008080"/>
                </a:solidFill>
                <a:latin typeface="Arial" panose="020B0604020202020204" pitchFamily="34" charset="0"/>
                <a:cs typeface="Arial" panose="020B0604020202020204" pitchFamily="34" charset="0"/>
              </a:rPr>
              <a:t>Clause </a:t>
            </a:r>
            <a:r>
              <a:rPr lang="en-IN" sz="2200" dirty="0">
                <a:solidFill>
                  <a:srgbClr val="C00000"/>
                </a:solidFill>
                <a:latin typeface="Arial" panose="020B0604020202020204" pitchFamily="34" charset="0"/>
                <a:cs typeface="Arial" panose="020B0604020202020204" pitchFamily="34" charset="0"/>
              </a:rPr>
              <a:t>– Inline </a:t>
            </a:r>
            <a:r>
              <a:rPr lang="en-IN" sz="2200" dirty="0" smtClean="0">
                <a:solidFill>
                  <a:srgbClr val="C00000"/>
                </a:solidFill>
                <a:latin typeface="Arial" panose="020B0604020202020204" pitchFamily="34" charset="0"/>
                <a:cs typeface="Arial" panose="020B0604020202020204" pitchFamily="34" charset="0"/>
              </a:rPr>
              <a:t>Views / </a:t>
            </a:r>
            <a:endParaRPr lang="en-IN"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Subqueries </a:t>
            </a:r>
            <a:r>
              <a:rPr lang="en-IN" sz="2200" dirty="0">
                <a:solidFill>
                  <a:srgbClr val="008080"/>
                </a:solidFill>
                <a:latin typeface="Arial" panose="020B0604020202020204" pitchFamily="34" charset="0"/>
                <a:cs typeface="Arial" panose="020B0604020202020204" pitchFamily="34" charset="0"/>
              </a:rPr>
              <a:t>with ALL, ANY, IN, or </a:t>
            </a:r>
            <a:r>
              <a:rPr lang="en-IN" sz="2200" dirty="0" smtClean="0">
                <a:solidFill>
                  <a:srgbClr val="008080"/>
                </a:solidFill>
                <a:latin typeface="Arial" panose="020B0604020202020204" pitchFamily="34" charset="0"/>
                <a:cs typeface="Arial" panose="020B0604020202020204" pitchFamily="34" charset="0"/>
              </a:rPr>
              <a:t>SOME </a:t>
            </a:r>
            <a:r>
              <a:rPr lang="en-IN" sz="2200" dirty="0" smtClean="0">
                <a:solidFill>
                  <a:srgbClr val="C00000"/>
                </a:solidFill>
                <a:latin typeface="Arial" panose="020B0604020202020204" pitchFamily="34" charset="0"/>
                <a:cs typeface="Arial" panose="020B0604020202020204" pitchFamily="34" charset="0"/>
              </a:rPr>
              <a:t>– Multiple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a:t>
            </a:r>
            <a:r>
              <a:rPr lang="en-IN" sz="2200" dirty="0" smtClean="0">
                <a:solidFill>
                  <a:srgbClr val="008080"/>
                </a:solidFill>
                <a:latin typeface="Arial" panose="020B0604020202020204" pitchFamily="34" charset="0"/>
                <a:cs typeface="Arial" panose="020B0604020202020204" pitchFamily="34" charset="0"/>
              </a:rPr>
              <a:t>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a:t>
            </a:r>
            <a:r>
              <a:rPr lang="en-IN" sz="2200" dirty="0" smtClean="0">
                <a:solidFill>
                  <a:srgbClr val="008080"/>
                </a:solidFill>
                <a:latin typeface="Arial" panose="020B0604020202020204" pitchFamily="34" charset="0"/>
                <a:cs typeface="Arial" panose="020B0604020202020204" pitchFamily="34" charset="0"/>
              </a:rPr>
              <a:t>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a:t>
            </a:r>
            <a:r>
              <a:rPr lang="en-IN" sz="2200" dirty="0" smtClean="0">
                <a:solidFill>
                  <a:schemeClr val="bg1"/>
                </a:solidFill>
                <a:latin typeface="Arial" panose="020B0604020202020204" pitchFamily="34" charset="0"/>
                <a:cs typeface="Arial" panose="020B0604020202020204" pitchFamily="34" charset="0"/>
              </a:rPr>
              <a:t>Subqueries</a:t>
            </a:r>
            <a:endParaRPr lang="en-IN"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98604681"/>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563814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smtClean="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smtClean="0">
                <a:latin typeface="Arial" pitchFamily="34" charset="0"/>
                <a:cs typeface="Arial" pitchFamily="34" charset="0"/>
              </a:rPr>
              <a:t>Atomicity</a:t>
            </a:r>
            <a:r>
              <a:rPr lang="en-US" sz="2400" dirty="0" smtClean="0">
                <a:latin typeface="Arial" pitchFamily="34" charset="0"/>
                <a:cs typeface="Arial" pitchFamily="34" charset="0"/>
              </a:rPr>
              <a:t>. In a transaction involving two or more separate</a:t>
            </a:r>
            <a:r>
              <a:rPr lang="en-US" sz="2400" dirty="0" smtClean="0"/>
              <a:t> </a:t>
            </a:r>
            <a:r>
              <a:rPr lang="en-US" sz="2400" dirty="0" smtClean="0">
                <a:latin typeface="Arial" pitchFamily="34" charset="0"/>
                <a:cs typeface="Arial" pitchFamily="34" charset="0"/>
              </a:rPr>
              <a:t>pieces of information, either all of the pieces are committed or none are.</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Consistency</a:t>
            </a:r>
            <a:r>
              <a:rPr lang="en-US" sz="2400" dirty="0" smtClean="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Isolation</a:t>
            </a:r>
            <a:r>
              <a:rPr lang="en-US" sz="2400" dirty="0" smtClean="0">
                <a:latin typeface="Arial" pitchFamily="34" charset="0"/>
                <a:cs typeface="Arial" pitchFamily="34" charset="0"/>
              </a:rPr>
              <a:t>. A transaction in process and not yet committed must remain isolated from any other transaction.</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Durability</a:t>
            </a:r>
            <a:r>
              <a:rPr lang="en-US" sz="2400" dirty="0" smtClean="0">
                <a:latin typeface="Arial" pitchFamily="34" charset="0"/>
                <a:cs typeface="Arial" pitchFamily="34" charset="0"/>
              </a:rPr>
              <a:t>. Committed data is saved by the system such that, even in the event of a failure and system restart, the data is available in its correct state.</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endParaRPr lang="en-IN" dirty="0" smtClean="0">
              <a:latin typeface="Arial" panose="020B0604020202020204" pitchFamily="34" charset="0"/>
              <a:cs typeface="Arial" panose="020B0604020202020204" pitchFamily="34" charset="0"/>
            </a:endParaRPr>
          </a:p>
          <a:p>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0 rows then the value of scalar subquery expression </a:t>
            </a:r>
            <a:r>
              <a:rPr lang="en-IN" sz="2000" dirty="0" smtClean="0">
                <a:latin typeface="Arial" panose="020B0604020202020204" pitchFamily="34" charset="0"/>
                <a:cs typeface="Arial" panose="020B0604020202020204" pitchFamily="34" charset="0"/>
              </a:rPr>
              <a:t>is </a:t>
            </a:r>
            <a:r>
              <a:rPr lang="en-IN" sz="2000" b="1" dirty="0" smtClean="0">
                <a:solidFill>
                  <a:srgbClr val="0089A4"/>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more than one row then MySQL returns an </a:t>
            </a:r>
            <a:r>
              <a:rPr lang="en-IN" sz="2000" b="1" dirty="0" smtClean="0">
                <a:solidFill>
                  <a:srgbClr val="0089A4"/>
                </a:solidFill>
                <a:latin typeface="Arial" panose="020B0604020202020204" pitchFamily="34" charset="0"/>
                <a:cs typeface="Arial" panose="020B0604020202020204" pitchFamily="34" charset="0"/>
              </a:rPr>
              <a:t>ERROR</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1</a:t>
            </a:r>
            <a:r>
              <a:rPr lang="en-IN" sz="2000" dirty="0">
                <a:solidFill>
                  <a:srgbClr val="FF0000"/>
                </a:solidFill>
                <a:latin typeface="Arial" panose="020B0604020202020204" pitchFamily="34" charset="0"/>
                <a:cs typeface="Arial" panose="020B0604020202020204" pitchFamily="34" charset="0"/>
              </a:rPr>
              <a:t>, 2) </a:t>
            </a:r>
            <a:r>
              <a:rPr lang="en-IN" sz="2000" dirty="0" smtClean="0">
                <a:solidFill>
                  <a:srgbClr val="FF000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 error</a:t>
            </a:r>
            <a:endParaRPr lang="en-IN" sz="2000" dirty="0">
              <a:solidFill>
                <a:srgbClr val="92D050"/>
              </a:solidFill>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ename</a:t>
            </a:r>
            <a:r>
              <a:rPr lang="en-IN" sz="2000" dirty="0">
                <a:solidFill>
                  <a:srgbClr val="FF0000"/>
                </a:solidFill>
                <a:latin typeface="Arial" panose="020B0604020202020204" pitchFamily="34" charset="0"/>
                <a:cs typeface="Arial" panose="020B0604020202020204" pitchFamily="34" charset="0"/>
              </a:rPr>
              <a:t>, sal </a:t>
            </a:r>
            <a:r>
              <a:rPr lang="en-IN" sz="2000" dirty="0" smtClean="0">
                <a:solidFill>
                  <a:srgbClr val="FF0000"/>
                </a:solidFill>
                <a:latin typeface="Arial" panose="020B0604020202020204" pitchFamily="34" charset="0"/>
                <a:cs typeface="Arial" panose="020B0604020202020204" pitchFamily="34" charset="0"/>
              </a:rPr>
              <a:t>FROM EMP);</a:t>
            </a:r>
            <a:r>
              <a:rPr lang="en-IN" sz="2000" dirty="0" smtClean="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smtClean="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555894142"/>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smtClean="0">
                <a:solidFill>
                  <a:schemeClr val="bg1">
                    <a:lumMod val="65000"/>
                  </a:schemeClr>
                </a:solidFill>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a:t>
            </a:r>
            <a:r>
              <a:rPr lang="en-US" sz="2000" dirty="0" smtClean="0">
                <a:latin typeface="Arial" panose="020B0604020202020204" pitchFamily="34" charset="0"/>
                <a:cs typeface="Arial" panose="020B0604020202020204" pitchFamily="34" charset="0"/>
              </a:rPr>
              <a:t>DIFFERENCE";</a:t>
            </a:r>
            <a:endParaRPr lang="en-US" sz="20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 xmlns:p14="http://schemas.microsoft.com/office/powerpoint/2010/main" val="2128605411"/>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733816543"/>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a:t>
            </a:r>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the value on the other side of the comparison operator</a:t>
            </a:r>
            <a:r>
              <a:rPr lang="en-IN" dirty="0" smtClean="0">
                <a:latin typeface="Arial" panose="020B0604020202020204" pitchFamily="34" charset="0"/>
                <a:cs typeface="Arial" panose="020B0604020202020204" pitchFamily="34" charset="0"/>
              </a:rPr>
              <a:t>.</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smtClean="0">
                <a:solidFill>
                  <a:srgbClr val="FF0000"/>
                </a:solidFill>
                <a:latin typeface="Arial" panose="020B0604020202020204" pitchFamily="34" charset="0"/>
                <a:cs typeface="Arial" panose="020B0604020202020204" pitchFamily="34" charset="0"/>
              </a:rPr>
              <a:t>SELECT * FROM EMP where </a:t>
            </a:r>
            <a:r>
              <a:rPr lang="en-IN" sz="1600" dirty="0">
                <a:solidFill>
                  <a:srgbClr val="FF0000"/>
                </a:solidFill>
                <a:latin typeface="Arial" panose="020B0604020202020204" pitchFamily="34" charset="0"/>
                <a:cs typeface="Arial" panose="020B0604020202020204" pitchFamily="34" charset="0"/>
              </a:rPr>
              <a:t>deptno = </a:t>
            </a:r>
            <a:r>
              <a:rPr lang="en-IN" sz="1600" dirty="0" smtClean="0">
                <a:solidFill>
                  <a:srgbClr val="FF0000"/>
                </a:solidFill>
                <a:latin typeface="Arial" panose="020B0604020202020204" pitchFamily="34" charset="0"/>
                <a:cs typeface="Arial" panose="020B0604020202020204" pitchFamily="34" charset="0"/>
              </a:rPr>
              <a:t>(SELECT deptno FROM DEPT where </a:t>
            </a:r>
            <a:r>
              <a:rPr lang="en-IN" sz="1600" dirty="0">
                <a:solidFill>
                  <a:srgbClr val="FF0000"/>
                </a:solidFill>
                <a:latin typeface="Arial" panose="020B0604020202020204" pitchFamily="34" charset="0"/>
                <a:cs typeface="Arial" panose="020B0604020202020204" pitchFamily="34" charset="0"/>
              </a:rPr>
              <a:t>deptno in (10</a:t>
            </a:r>
            <a:r>
              <a:rPr lang="en-IN" sz="1600" dirty="0" smtClean="0">
                <a:solidFill>
                  <a:srgbClr val="FF0000"/>
                </a:solidFill>
                <a:latin typeface="Arial" panose="020B0604020202020204" pitchFamily="34" charset="0"/>
                <a:cs typeface="Arial" panose="020B0604020202020204" pitchFamily="34" charset="0"/>
              </a:rPr>
              <a:t>, 20</a:t>
            </a:r>
            <a:r>
              <a:rPr lang="en-IN" sz="1600" dirty="0">
                <a:solidFill>
                  <a:srgbClr val="FF0000"/>
                </a:solidFill>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5 </a:t>
            </a:r>
            <a:r>
              <a:rPr lang="en-IN" dirty="0">
                <a:latin typeface="Arial" panose="020B0604020202020204" pitchFamily="34" charset="0"/>
                <a:cs typeface="Arial" panose="020B0604020202020204" pitchFamily="34" charset="0"/>
              </a:rPr>
              <a: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SAL</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MAX</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SAL</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 &lt;&gt;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4276567948"/>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.NAME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a:t>
            </a:r>
            <a:r>
              <a:rPr lang="en-US" dirty="0" smtClean="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HAVING</a:t>
            </a:r>
            <a:r>
              <a:rPr lang="en-US" dirty="0" smtClean="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ACTORID) </a:t>
            </a:r>
            <a:r>
              <a:rPr lang="en-US" dirty="0">
                <a:latin typeface="Arial" panose="020B0604020202020204" pitchFamily="34" charset="0"/>
                <a:cs typeface="Arial" panose="020B0604020202020204" pitchFamily="34" charset="0"/>
              </a:rPr>
              <a:t>M</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smtClean="0"/>
              <a:t>movie           : (movieid, name, release_date)</a:t>
            </a:r>
          </a:p>
          <a:p>
            <a:r>
              <a:rPr lang="en-US" sz="1700" dirty="0" smtClean="0"/>
              <a:t>actor            : (actorid, name)</a:t>
            </a:r>
          </a:p>
          <a:p>
            <a:r>
              <a:rPr lang="en-US" sz="1700" dirty="0" smtClean="0"/>
              <a:t>actor_movie : (</a:t>
            </a:r>
            <a:r>
              <a:rPr lang="en-US" sz="1700" dirty="0"/>
              <a:t>actorid</a:t>
            </a:r>
            <a:r>
              <a:rPr lang="en-US" sz="1700" dirty="0" smtClean="0"/>
              <a:t>, </a:t>
            </a:r>
            <a:r>
              <a:rPr lang="en-US" sz="1700" dirty="0"/>
              <a:t>movieid</a:t>
            </a:r>
            <a:r>
              <a:rPr lang="en-US" sz="1700" dirty="0" smtClean="0"/>
              <a:t>)</a:t>
            </a:r>
            <a:endParaRPr lang="en-US" sz="1700" dirty="0"/>
          </a:p>
        </p:txBody>
      </p:sp>
    </p:spTree>
    <p:extLst>
      <p:ext uri="{BB962C8B-B14F-4D97-AF65-F5344CB8AC3E}">
        <p14:creationId xmlns="" xmlns:p14="http://schemas.microsoft.com/office/powerpoint/2010/main" val="3512762323"/>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in the FROM Clause</a:t>
            </a:r>
          </a:p>
        </p:txBody>
      </p:sp>
    </p:spTree>
    <p:extLst>
      <p:ext uri="{BB962C8B-B14F-4D97-AF65-F5344CB8AC3E}">
        <p14:creationId xmlns="" xmlns:p14="http://schemas.microsoft.com/office/powerpoint/2010/main" val="381768698"/>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x :=0;</a:t>
            </a:r>
          </a:p>
          <a:p>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a:t>
            </a:r>
            <a:r>
              <a:rPr lang="en-IN" dirty="0" smtClean="0">
                <a:solidFill>
                  <a:srgbClr val="DD4A68"/>
                </a:solidFill>
                <a:latin typeface="Arial" panose="020B0604020202020204" pitchFamily="34" charset="0"/>
                <a:ea typeface="Times New Roman" panose="02020603050405020304" pitchFamily="18" charset="0"/>
              </a:rPr>
              <a:t>x + 1 </a:t>
            </a:r>
            <a:r>
              <a:rPr lang="en-IN" dirty="0">
                <a:solidFill>
                  <a:srgbClr val="DD4A68"/>
                </a:solidFill>
                <a:latin typeface="Arial" panose="020B0604020202020204" pitchFamily="34" charset="0"/>
                <a:ea typeface="Times New Roman" panose="02020603050405020304" pitchFamily="18" charset="0"/>
              </a:rPr>
              <a:t>as </a:t>
            </a:r>
            <a:r>
              <a:rPr lang="en-IN" dirty="0" smtClean="0">
                <a:solidFill>
                  <a:srgbClr val="DD4A68"/>
                </a:solidFill>
                <a:latin typeface="Arial" panose="020B0604020202020204" pitchFamily="34" charset="0"/>
                <a:ea typeface="Times New Roman" panose="02020603050405020304" pitchFamily="18" charset="0"/>
              </a:rPr>
              <a:t>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R1 = 5;</a:t>
            </a:r>
            <a:endParaRPr lang="en-IN" dirty="0">
              <a:solidFill>
                <a:srgbClr val="DD4A68"/>
              </a:solidFill>
              <a:latin typeface="Arial" panose="020B0604020202020204" pitchFamily="34" charset="0"/>
              <a:ea typeface="Times New Roman" panose="02020603050405020304" pitchFamily="18"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a:t>
            </a:r>
            <a:r>
              <a:rPr lang="en-IN" dirty="0" smtClean="0">
                <a:solidFill>
                  <a:srgbClr val="DD4A68"/>
                </a:solidFill>
                <a:latin typeface="Arial" panose="020B0604020202020204" pitchFamily="34" charset="0"/>
                <a:ea typeface="Times New Roman" panose="02020603050405020304" pitchFamily="18" charset="0"/>
              </a:rPr>
              <a:t>R1, </a:t>
            </a:r>
            <a:r>
              <a:rPr lang="en-IN" dirty="0">
                <a:solidFill>
                  <a:srgbClr val="DD4A68"/>
                </a:solidFill>
                <a:latin typeface="Arial" panose="020B0604020202020204" pitchFamily="34" charset="0"/>
                <a:ea typeface="Times New Roman" panose="02020603050405020304" pitchFamily="18" charset="0"/>
              </a:rPr>
              <a:t>mod(@cnt,2) </a:t>
            </a:r>
            <a:r>
              <a:rPr lang="en-IN" dirty="0" smtClean="0">
                <a:solidFill>
                  <a:srgbClr val="DD4A68"/>
                </a:solidFill>
                <a:latin typeface="Arial" panose="020B0604020202020204" pitchFamily="34" charset="0"/>
                <a:ea typeface="Times New Roman" panose="02020603050405020304" pitchFamily="18" charset="0"/>
              </a:rPr>
              <a:t>R2, </a:t>
            </a:r>
            <a:r>
              <a:rPr lang="en-IN" dirty="0">
                <a:solidFill>
                  <a:srgbClr val="DD4A68"/>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a:t>
            </a:r>
            <a:r>
              <a:rPr lang="en-IN" dirty="0" smtClean="0">
                <a:solidFill>
                  <a:srgbClr val="DD4A68"/>
                </a:solidFill>
                <a:latin typeface="Arial" panose="020B0604020202020204" pitchFamily="34" charset="0"/>
                <a:ea typeface="Times New Roman" panose="02020603050405020304" pitchFamily="18" charset="0"/>
              </a:rPr>
              <a:t>:=0</a:t>
            </a:r>
            <a:r>
              <a:rPr lang="en-IN" dirty="0">
                <a:solidFill>
                  <a:srgbClr val="DD4A68"/>
                </a:solidFill>
                <a:latin typeface="Arial" panose="020B0604020202020204" pitchFamily="34" charset="0"/>
                <a:ea typeface="Times New Roman" panose="02020603050405020304" pitchFamily="18" charset="0"/>
              </a:rPr>
              <a:t>) E</a:t>
            </a:r>
            <a:r>
              <a:rPr lang="en-IN" dirty="0" smtClean="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R2 = 0;</a:t>
            </a:r>
            <a:endParaRPr lang="en-IN"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MIN</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R1</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rgbClr val="DD4A68"/>
                </a:solidFill>
                <a:latin typeface="Arial" panose="020B0604020202020204" pitchFamily="34" charset="0"/>
                <a:ea typeface="Times New Roman" panose="02020603050405020304" pitchFamily="18" charset="0"/>
              </a:rPr>
              <a:t>GROUP BY </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smtClean="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 xmlns:p14="http://schemas.microsoft.com/office/powerpoint/2010/main" val="4049327036"/>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IN,  ALL, ANY, or </a:t>
            </a:r>
            <a:r>
              <a:rPr lang="en-IN" sz="4800" b="0" i="0" dirty="0" smtClean="0">
                <a:solidFill>
                  <a:srgbClr val="DC525C"/>
                </a:solidFill>
                <a:latin typeface="Segoe UI Light" panose="020B0502040204020203" pitchFamily="34" charset="0"/>
                <a:cs typeface="Segoe UI Light" panose="020B0502040204020203" pitchFamily="34" charset="0"/>
              </a:rPr>
              <a:t>SOME</a:t>
            </a:r>
            <a:endParaRPr lang="en-IN" sz="4800" b="0" i="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a:t>
            </a:r>
            <a:r>
              <a:rPr lang="en-IN" sz="2400" dirty="0" smtClean="0">
                <a:solidFill>
                  <a:schemeClr val="accent5">
                    <a:lumMod val="75000"/>
                  </a:schemeClr>
                </a:solidFill>
              </a:rPr>
              <a:t>= ANY</a:t>
            </a:r>
            <a:r>
              <a:rPr lang="en-IN" sz="2400" dirty="0">
                <a:solidFill>
                  <a:schemeClr val="accent5">
                    <a:lumMod val="75000"/>
                  </a:schemeClr>
                </a:solidFill>
              </a:rPr>
              <a:t>.</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 xmlns:p14="http://schemas.microsoft.com/office/powerpoint/2010/main" val="633614632"/>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endParaRPr lang="en-IN" sz="2000" dirty="0" smtClean="0">
              <a:solidFill>
                <a:srgbClr val="00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smtClean="0">
                <a:latin typeface="Arial" panose="020B0604020202020204" pitchFamily="34" charset="0"/>
                <a:cs typeface="Arial" panose="020B0604020202020204" pitchFamily="34" charset="0"/>
              </a:rPr>
              <a:t>=ANY</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smtClean="0">
                <a:latin typeface="Arial" panose="020B0604020202020204" pitchFamily="34" charset="0"/>
                <a:cs typeface="Arial" panose="020B0604020202020204" pitchFamily="34" charset="0"/>
              </a:rPr>
              <a:t> (5+5, 10+10)</a:t>
            </a:r>
            <a:endParaRPr lang="en-IN" sz="2000" dirty="0">
              <a:latin typeface="Arial" panose="020B0604020202020204" pitchFamily="34" charset="0"/>
              <a:cs typeface="Arial" panose="020B0604020202020204" pitchFamily="34" charset="0"/>
            </a:endParaRPr>
          </a:p>
        </p:txBody>
      </p:sp>
      <p:sp>
        <p:nvSpPr>
          <p:cNvPr id="12" name="Rectangle 11"/>
          <p:cNvSpPr/>
          <p:nvPr/>
        </p:nvSpPr>
        <p:spPr>
          <a:xfrm>
            <a:off x="152401" y="5772090"/>
            <a:ext cx="8839196"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smtClean="0">
                <a:solidFill>
                  <a:schemeClr val="accent5">
                    <a:lumMod val="75000"/>
                  </a:schemeClr>
                </a:solidFill>
                <a:latin typeface="Arial" panose="020B0604020202020204" pitchFamily="34" charset="0"/>
                <a:cs typeface="Arial" panose="020B0604020202020204" pitchFamily="34" charset="0"/>
              </a:rPr>
              <a:t>=ANY</a:t>
            </a:r>
            <a:r>
              <a:rPr lang="en-IN" sz="2000" dirty="0" smtClean="0">
                <a:latin typeface="Arial" panose="020B0604020202020204" pitchFamily="34" charset="0"/>
                <a:cs typeface="Arial" panose="020B0604020202020204" pitchFamily="34" charset="0"/>
              </a:rPr>
              <a:t> (10, 20) </a:t>
            </a:r>
            <a:r>
              <a:rPr lang="en-IN" sz="2000" dirty="0" smtClean="0">
                <a:solidFill>
                  <a:srgbClr val="92D050"/>
                </a:solidFill>
                <a:latin typeface="Arial" panose="020B0604020202020204" pitchFamily="34" charset="0"/>
                <a:cs typeface="Arial" panose="020B0604020202020204" pitchFamily="34" charset="0"/>
              </a:rPr>
              <a:t>//error</a:t>
            </a:r>
            <a:endParaRPr lang="en-IN" sz="2000" dirty="0">
              <a:solidFill>
                <a:srgbClr val="92D050"/>
              </a:solidFill>
              <a:latin typeface="Arial" panose="020B0604020202020204" pitchFamily="34" charset="0"/>
              <a:cs typeface="Arial" panose="020B0604020202020204" pitchFamily="34" charset="0"/>
            </a:endParaRP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765160135"/>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7796698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793184418"/>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all</a:t>
            </a:r>
            <a:endParaRPr lang="en-IN" sz="3200" b="1" i="1" dirty="0">
              <a:solidFill>
                <a:srgbClr val="FFFF00"/>
              </a:solidFill>
              <a:latin typeface="Arial" pitchFamily="34" charset="0"/>
              <a:cs typeface="Arial" pitchFamily="34" charset="0"/>
            </a:endParaRP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a:t>
              </a:r>
              <a:r>
                <a:rPr lang="en-IN" sz="2400" dirty="0" smtClean="0">
                  <a:solidFill>
                    <a:schemeClr val="accent5">
                      <a:lumMod val="75000"/>
                    </a:schemeClr>
                  </a:solidFill>
                </a:rPr>
                <a:t>T2 </a:t>
              </a:r>
              <a:r>
                <a:rPr lang="en-IN" sz="2400" dirty="0">
                  <a:solidFill>
                    <a:schemeClr val="accent5">
                      <a:lumMod val="75000"/>
                    </a:schemeClr>
                  </a:solidFill>
                </a:rPr>
                <a:t>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smtClean="0">
                  <a:latin typeface="Arial" panose="020B0604020202020204" pitchFamily="34" charset="0"/>
                  <a:ea typeface="Times New Roman" panose="02020603050405020304" pitchFamily="18" charset="0"/>
                </a:rPr>
                <a:t>T2</a:t>
              </a:r>
              <a:r>
                <a:rPr lang="en-IN" sz="2000" dirty="0" smtClean="0">
                  <a:solidFill>
                    <a:schemeClr val="bg1">
                      <a:lumMod val="65000"/>
                    </a:schemeClr>
                  </a:solidFill>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92D05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smtClean="0"/>
                <a:t>empty table</a:t>
              </a:r>
              <a:endParaRPr lang="en-IN" dirty="0"/>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816566366"/>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cs typeface="Arial" panose="020B0604020202020204" pitchFamily="34" charset="0"/>
              </a:rPr>
              <a:t>IN</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20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t>
            </a:r>
            <a:r>
              <a:rPr lang="en-IN" dirty="0" smtClean="0">
                <a:solidFill>
                  <a:schemeClr val="accent5">
                    <a:lumMod val="75000"/>
                  </a:schemeClr>
                </a:solidFill>
                <a:latin typeface="Arial" panose="020B0604020202020204" pitchFamily="34" charset="0"/>
                <a:cs typeface="Arial" panose="020B0604020202020204" pitchFamily="34" charset="0"/>
              </a:rPr>
              <a:t>SOME</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489079377"/>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Row 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149963047"/>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a:t>
            </a:r>
            <a:r>
              <a:rPr lang="en-IN" dirty="0" smtClean="0">
                <a:latin typeface="Arial" panose="020B0604020202020204" pitchFamily="34" charset="0"/>
                <a:cs typeface="Arial" panose="020B0604020202020204" pitchFamily="34" charset="0"/>
              </a:rPr>
              <a:t>Subqueries </a:t>
            </a:r>
            <a:r>
              <a:rPr lang="en-IN" dirty="0">
                <a:latin typeface="Arial" panose="020B0604020202020204" pitchFamily="34" charset="0"/>
                <a:cs typeface="Arial" panose="020B0604020202020204" pitchFamily="34" charset="0"/>
              </a:rPr>
              <a:t>return a single value or a column of values. A row subquery is a subquery variant that returns a single row and can thus return more than one column value. You can use = , &gt;, &lt;, &gt;=, &lt;=, &lt;&gt;, !=, &lt;=&gt;</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smtClean="0">
                <a:solidFill>
                  <a:srgbClr val="FF0000"/>
                </a:solidFill>
                <a:latin typeface="Arial" panose="020B0604020202020204" pitchFamily="34" charset="0"/>
                <a:cs typeface="Arial" panose="020B0604020202020204" pitchFamily="34" charset="0"/>
              </a:rPr>
              <a:t>SELECT * </a:t>
            </a:r>
            <a:r>
              <a:rPr lang="en-IN" dirty="0">
                <a:solidFill>
                  <a:srgbClr val="FF0000"/>
                </a:solidFill>
                <a:latin typeface="Arial" panose="020B0604020202020204" pitchFamily="34" charset="0"/>
                <a:cs typeface="Arial" panose="020B0604020202020204" pitchFamily="34" charset="0"/>
              </a:rPr>
              <a:t>from </a:t>
            </a:r>
            <a:r>
              <a:rPr lang="en-IN" dirty="0" smtClean="0">
                <a:solidFill>
                  <a:srgbClr val="FF0000"/>
                </a:solidFill>
                <a:latin typeface="Arial" panose="020B0604020202020204" pitchFamily="34" charset="0"/>
                <a:cs typeface="Arial" panose="020B0604020202020204" pitchFamily="34" charset="0"/>
              </a:rPr>
              <a:t>EMP where </a:t>
            </a:r>
            <a:r>
              <a:rPr lang="en-IN" dirty="0">
                <a:solidFill>
                  <a:srgbClr val="FF0000"/>
                </a:solidFill>
                <a:latin typeface="Arial" panose="020B0604020202020204" pitchFamily="34" charset="0"/>
                <a:cs typeface="Arial" panose="020B0604020202020204" pitchFamily="34" charset="0"/>
              </a:rPr>
              <a:t>deptno, 1 = </a:t>
            </a:r>
            <a:r>
              <a:rPr lang="en-IN" dirty="0" smtClean="0">
                <a:solidFill>
                  <a:srgbClr val="FF0000"/>
                </a:solidFill>
                <a:latin typeface="Arial" panose="020B0604020202020204" pitchFamily="34" charset="0"/>
                <a:cs typeface="Arial" panose="020B0604020202020204" pitchFamily="34" charset="0"/>
              </a:rPr>
              <a:t>(SELECT deptno</a:t>
            </a:r>
            <a:r>
              <a:rPr lang="en-IN" dirty="0">
                <a:solidFill>
                  <a:srgbClr val="FF0000"/>
                </a:solidFill>
                <a:latin typeface="Arial" panose="020B0604020202020204" pitchFamily="34" charset="0"/>
                <a:cs typeface="Arial" panose="020B0604020202020204" pitchFamily="34" charset="0"/>
              </a:rPr>
              <a:t>, 1 from </a:t>
            </a:r>
            <a:r>
              <a:rPr lang="en-IN" dirty="0" smtClean="0">
                <a:solidFill>
                  <a:srgbClr val="FF0000"/>
                </a:solidFill>
                <a:latin typeface="Arial" panose="020B0604020202020204" pitchFamily="34" charset="0"/>
                <a:cs typeface="Arial" panose="020B0604020202020204" pitchFamily="34" charset="0"/>
              </a:rPr>
              <a:t>DEPT where </a:t>
            </a:r>
            <a:r>
              <a:rPr lang="en-IN" dirty="0">
                <a:solidFill>
                  <a:srgbClr val="FF0000"/>
                </a:solidFill>
                <a:latin typeface="Arial" panose="020B0604020202020204" pitchFamily="34" charset="0"/>
                <a:cs typeface="Arial" panose="020B0604020202020204" pitchFamily="34" charset="0"/>
              </a:rPr>
              <a:t>deptno=10);</a:t>
            </a:r>
            <a:endParaRPr lang="en-IN" dirty="0" smtClean="0">
              <a:solidFill>
                <a:srgbClr val="FF0000"/>
              </a:solidFill>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1</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a:latin typeface="Arial" panose="020B0604020202020204" pitchFamily="34" charset="0"/>
                <a:cs typeface="Arial" panose="020B0604020202020204" pitchFamily="34" charset="0"/>
              </a:rPr>
              <a:t>1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10</a:t>
            </a:r>
            <a:r>
              <a:rPr lang="en-IN" dirty="0" smtClean="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813788860"/>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EXISTS or NOT EXISTS</a:t>
            </a:r>
          </a:p>
        </p:txBody>
      </p:sp>
    </p:spTree>
    <p:extLst>
      <p:ext uri="{BB962C8B-B14F-4D97-AF65-F5344CB8AC3E}">
        <p14:creationId xmlns="" xmlns:p14="http://schemas.microsoft.com/office/powerpoint/2010/main" val="2524787196"/>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NOT</a:t>
            </a:r>
            <a:r>
              <a:rPr lang="en-IN" b="1"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p>
          <a:p>
            <a:pPr marL="342900" indent="-342900">
              <a:buFont typeface="+mj-lt"/>
              <a:buAutoNum type="arabicPeriod"/>
            </a:pPr>
            <a:endParaRPr lang="en-US"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NOT</a:t>
            </a:r>
            <a:r>
              <a:rPr lang="en-US" b="1" dirty="0" smtClean="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814467614"/>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7763879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41401"/>
            <a:ext cx="8991600" cy="3949799"/>
          </a:xfrm>
          <a:prstGeom prst="rect">
            <a:avLst/>
          </a:prstGeom>
        </p:spPr>
        <p:txBody>
          <a:bodyPr wrap="square">
            <a:spAutoFit/>
          </a:bodyPr>
          <a:lstStyle/>
          <a:p>
            <a:r>
              <a:rPr lang="en-IN" sz="1600" dirty="0" smtClean="0">
                <a:latin typeface="Arial" panose="020B0604020202020204" pitchFamily="34" charset="0"/>
                <a:cs typeface="Arial" panose="020B0604020202020204" pitchFamily="34" charset="0"/>
              </a:rPr>
              <a:t>Following query find </a:t>
            </a:r>
            <a:r>
              <a:rPr lang="en-IN" sz="1600" dirty="0">
                <a:latin typeface="Arial" panose="020B0604020202020204" pitchFamily="34" charset="0"/>
                <a:cs typeface="Arial" panose="020B0604020202020204" pitchFamily="34" charset="0"/>
              </a:rPr>
              <a:t>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ENAME, SAL, JOB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JOB,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&lt;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E.JOB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smtClean="0">
                <a:solidFill>
                  <a:srgbClr val="E0D612"/>
                </a:solidFill>
                <a:latin typeface="Arial" panose="020B0604020202020204" pitchFamily="34" charset="0"/>
                <a:cs typeface="Arial" panose="020B0604020202020204" pitchFamily="34" charset="0"/>
              </a:rPr>
              <a:t>EXISTS</a:t>
            </a:r>
            <a:r>
              <a:rPr lang="en-IN" sz="1600" b="1"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6347508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smtClean="0">
                <a:latin typeface="Arial" pitchFamily="34" charset="0"/>
                <a:cs typeface="Arial" pitchFamily="34" charset="0"/>
              </a:rPr>
              <a:t>Use E-R model to get a high-level graphical view to describe the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ENTITIES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dirty="0" smtClean="0">
                <a:latin typeface="Arial" pitchFamily="34" charset="0"/>
                <a:cs typeface="Arial" pitchFamily="34" charset="0"/>
              </a:rPr>
              <a:t> </a:t>
            </a:r>
            <a:r>
              <a:rPr lang="en-US" sz="2400" dirty="0">
                <a:latin typeface="Arial" pitchFamily="34" charset="0"/>
                <a:cs typeface="Arial" pitchFamily="34" charset="0"/>
              </a:rPr>
              <a:t>their</a:t>
            </a:r>
            <a:r>
              <a:rPr lang="en-US" sz="3200" dirty="0" smtClean="0">
                <a:latin typeface="Arial" pitchFamily="34" charset="0"/>
                <a:cs typeface="Arial" pitchFamily="34" charset="0"/>
              </a:rPr>
              <a:t>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RELATIONSHIP</a:t>
            </a:r>
            <a:r>
              <a:rPr lang="en-US" sz="3200" b="1"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JOINS</a:t>
            </a:r>
            <a:r>
              <a:rPr lang="en-US" sz="2800" dirty="0" smtClean="0">
                <a:latin typeface="Arial" pitchFamily="34" charset="0"/>
                <a:cs typeface="Arial" pitchFamily="34" charset="0"/>
              </a:rPr>
              <a:t> are used to </a:t>
            </a:r>
            <a:r>
              <a:rPr lang="en-US" sz="3600" b="1" dirty="0" smtClean="0">
                <a:latin typeface="Arial" pitchFamily="34" charset="0"/>
                <a:cs typeface="Arial" pitchFamily="34" charset="0"/>
              </a:rPr>
              <a:t>retrieve data from multiple tables</a:t>
            </a:r>
            <a:r>
              <a:rPr lang="en-US" sz="2800" dirty="0" smtClean="0">
                <a:latin typeface="Arial" pitchFamily="34" charset="0"/>
                <a:cs typeface="Arial" pitchFamily="34" charset="0"/>
              </a:rPr>
              <a:t>.</a:t>
            </a:r>
          </a:p>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a:t>
            </a:r>
            <a:r>
              <a:rPr lang="en-US" sz="2800" dirty="0" smtClean="0">
                <a:latin typeface="Arial" pitchFamily="34" charset="0"/>
                <a:cs typeface="Arial" pitchFamily="34" charset="0"/>
              </a:rPr>
              <a:t> is performed whenever </a:t>
            </a:r>
            <a:r>
              <a:rPr lang="en-US" sz="2800" b="1" dirty="0" smtClean="0">
                <a:latin typeface="Arial" pitchFamily="34" charset="0"/>
                <a:cs typeface="Arial" pitchFamily="34" charset="0"/>
              </a:rPr>
              <a:t>two or more tables </a:t>
            </a:r>
            <a:r>
              <a:rPr lang="en-US" sz="2800" dirty="0" smtClean="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a:t>
            </a:r>
            <a:r>
              <a:rPr lang="en-US" sz="2000" dirty="0" smtClean="0">
                <a:solidFill>
                  <a:srgbClr val="005E74"/>
                </a:solidFill>
                <a:latin typeface="Arial" pitchFamily="34" charset="0"/>
                <a:cs typeface="Arial" pitchFamily="34" charset="0"/>
              </a:rPr>
              <a:t>Product Join </a:t>
            </a:r>
            <a:r>
              <a:rPr lang="en-US" sz="2000" dirty="0">
                <a:solidFill>
                  <a:srgbClr val="005E74"/>
                </a:solidFill>
              </a:rPr>
              <a:t>– </a:t>
            </a:r>
            <a:r>
              <a:rPr lang="en-US" sz="2000" dirty="0" smtClean="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a:t>
            </a:r>
            <a:r>
              <a:rPr lang="en-US" sz="2000" dirty="0" smtClean="0">
                <a:solidFill>
                  <a:srgbClr val="005E74"/>
                </a:solidFill>
              </a:rPr>
              <a:t>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Self Join</a:t>
            </a:r>
            <a:endParaRPr lang="en-US" sz="2000" dirty="0">
              <a:solidFill>
                <a:srgbClr val="005E74"/>
              </a:solidFill>
              <a:latin typeface="Arial" pitchFamily="34" charset="0"/>
              <a:cs typeface="Arial" pitchFamily="34" charset="0"/>
            </a:endParaRPr>
          </a:p>
        </p:txBody>
      </p:sp>
    </p:spTree>
    <p:extLst>
      <p:ext uri="{BB962C8B-B14F-4D97-AF65-F5344CB8AC3E}">
        <p14:creationId xmlns="" xmlns:p14="http://schemas.microsoft.com/office/powerpoint/2010/main" val="1076667074"/>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283865"/>
            <a:ext cx="6858048" cy="1631216"/>
          </a:xfrm>
          <a:prstGeom prst="rect">
            <a:avLst/>
          </a:prstGeom>
        </p:spPr>
        <p:txBody>
          <a:bodyPr wrap="square">
            <a:spAutoFit/>
          </a:bodyPr>
          <a:lstStyle/>
          <a:p>
            <a:r>
              <a:rPr lang="en-US" sz="2000" b="1" dirty="0" smtClean="0">
                <a:solidFill>
                  <a:schemeClr val="bg2">
                    <a:lumMod val="50000"/>
                  </a:schemeClr>
                </a:solidFill>
              </a:rPr>
              <a:t>Cartesian/Product means</a:t>
            </a:r>
            <a:r>
              <a:rPr lang="en-US" sz="2000" dirty="0" smtClean="0">
                <a:solidFill>
                  <a:schemeClr val="bg2">
                    <a:lumMod val="50000"/>
                  </a:schemeClr>
                </a:solidFill>
              </a:rPr>
              <a:t> Number of Rows present in Table 1 Multiplied by Number of Rows present in Table 2. </a:t>
            </a:r>
          </a:p>
          <a:p>
            <a:endParaRPr lang="en-US" sz="2000" dirty="0" smtClean="0">
              <a:solidFill>
                <a:schemeClr val="bg2">
                  <a:lumMod val="50000"/>
                </a:schemeClr>
              </a:solidFill>
            </a:endParaRPr>
          </a:p>
          <a:p>
            <a:r>
              <a:rPr lang="en-US" sz="2000" dirty="0" smtClean="0">
                <a:solidFill>
                  <a:srgbClr val="E01E1E"/>
                </a:solidFill>
              </a:rPr>
              <a:t>TIP</a:t>
            </a:r>
            <a:r>
              <a:rPr lang="en-US" sz="2000" dirty="0" smtClean="0">
                <a:solidFill>
                  <a:schemeClr val="bg2">
                    <a:lumMod val="50000"/>
                  </a:schemeClr>
                </a:solidFill>
              </a:rPr>
              <a:t>: </a:t>
            </a:r>
            <a:r>
              <a:rPr lang="en-US" sz="2000" b="1" dirty="0" smtClean="0">
                <a:solidFill>
                  <a:schemeClr val="bg2">
                    <a:lumMod val="50000"/>
                  </a:schemeClr>
                </a:solidFill>
              </a:rPr>
              <a:t>Cross Join in MySQL</a:t>
            </a:r>
            <a:r>
              <a:rPr lang="en-US" sz="2000" dirty="0" smtClean="0">
                <a:solidFill>
                  <a:schemeClr val="bg2">
                    <a:lumMod val="50000"/>
                  </a:schemeClr>
                </a:solidFill>
              </a:rPr>
              <a:t> does not require any common column to </a:t>
            </a:r>
            <a:r>
              <a:rPr lang="en-US" sz="2000" b="1" dirty="0" smtClean="0">
                <a:solidFill>
                  <a:schemeClr val="bg2">
                    <a:lumMod val="50000"/>
                  </a:schemeClr>
                </a:solidFill>
              </a:rPr>
              <a:t>join</a:t>
            </a:r>
            <a:r>
              <a:rPr lang="en-US" sz="2000" dirty="0" smtClean="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 xmlns:p14="http://schemas.microsoft.com/office/powerpoint/2010/main" val="2765306214"/>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smtClean="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smtClean="0"/>
              <a:t> MENUCARD M, SOFTDRINK S;</a:t>
            </a:r>
            <a:endParaRPr lang="en-US" dirty="0"/>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 xmlns:p14="http://schemas.microsoft.com/office/powerpoint/2010/main" val="1308689304"/>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N2EMPLOYEE, SOFTDRINK GROUP BY NAME;</a:t>
            </a:r>
            <a:endParaRPr lang="en-US" dirty="0"/>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BOOK, AVAILABLEIN;</a:t>
            </a:r>
            <a:endParaRPr lang="en-US" dirty="0"/>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 xmlns:p14="http://schemas.microsoft.com/office/powerpoint/2010/main" val="3515033859"/>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a:t>
            </a:r>
            <a:r>
              <a:rPr lang="en-US" sz="2000" dirty="0" smtClean="0">
                <a:solidFill>
                  <a:srgbClr val="0077AA"/>
                </a:solidFill>
                <a:latin typeface="Liberation Mono"/>
              </a:rPr>
              <a:t>JOIN &lt;</a:t>
            </a:r>
            <a:r>
              <a:rPr lang="en-US" sz="2000" dirty="0">
                <a:solidFill>
                  <a:srgbClr val="0077AA"/>
                </a:solidFill>
                <a:latin typeface="Liberation Mono"/>
              </a:rPr>
              <a: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t>BOOK</a:t>
            </a:r>
            <a:r>
              <a:rPr lang="en-IN" dirty="0" smtClean="0">
                <a:solidFill>
                  <a:srgbClr val="E0D612"/>
                </a:solidFill>
                <a:latin typeface="Arial" panose="020B0604020202020204" pitchFamily="34" charset="0"/>
                <a:cs typeface="Arial" panose="020B0604020202020204" pitchFamily="34" charset="0"/>
              </a:rPr>
              <a:t> CROSS</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t> AVAILABLEIN;</a:t>
            </a:r>
            <a:endParaRPr lang="en-US" dirty="0"/>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 xmlns:p14="http://schemas.microsoft.com/office/powerpoint/2010/main" val="3247180374"/>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smtClean="0">
                <a:solidFill>
                  <a:schemeClr val="bg2">
                    <a:lumMod val="50000"/>
                  </a:schemeClr>
                </a:solidFill>
              </a:rPr>
              <a:t>An </a:t>
            </a:r>
            <a:r>
              <a:rPr lang="en-US" sz="2000" b="1" dirty="0" smtClean="0">
                <a:solidFill>
                  <a:schemeClr val="bg2">
                    <a:lumMod val="50000"/>
                  </a:schemeClr>
                </a:solidFill>
              </a:rPr>
              <a:t>equijoin</a:t>
            </a:r>
            <a:r>
              <a:rPr lang="en-US" sz="2000" dirty="0" smtClean="0">
                <a:solidFill>
                  <a:schemeClr val="bg2">
                    <a:lumMod val="50000"/>
                  </a:schemeClr>
                </a:solidFill>
              </a:rPr>
              <a:t> is a </a:t>
            </a:r>
            <a:r>
              <a:rPr lang="en-US" sz="2000" b="1" dirty="0" smtClean="0">
                <a:solidFill>
                  <a:schemeClr val="bg2">
                    <a:lumMod val="50000"/>
                  </a:schemeClr>
                </a:solidFill>
              </a:rPr>
              <a:t>join</a:t>
            </a:r>
            <a:r>
              <a:rPr lang="en-US" sz="2000" dirty="0" smtClean="0">
                <a:solidFill>
                  <a:schemeClr val="bg2">
                    <a:lumMod val="50000"/>
                  </a:schemeClr>
                </a:solidFill>
              </a:rPr>
              <a:t> with a </a:t>
            </a:r>
            <a:r>
              <a:rPr lang="en-US" sz="2000" b="1" dirty="0" smtClean="0">
                <a:solidFill>
                  <a:schemeClr val="bg2">
                    <a:lumMod val="50000"/>
                  </a:schemeClr>
                </a:solidFill>
              </a:rPr>
              <a:t>join</a:t>
            </a:r>
            <a:r>
              <a:rPr lang="en-US" sz="2000" dirty="0" smtClean="0">
                <a:solidFill>
                  <a:schemeClr val="bg2">
                    <a:lumMod val="50000"/>
                  </a:schemeClr>
                </a:solidFill>
              </a:rPr>
              <a:t> condition containing an equality operator. An </a:t>
            </a:r>
            <a:r>
              <a:rPr lang="en-US" sz="2000" b="1" dirty="0" smtClean="0">
                <a:solidFill>
                  <a:schemeClr val="bg2">
                    <a:lumMod val="50000"/>
                  </a:schemeClr>
                </a:solidFill>
              </a:rPr>
              <a:t>equijoin</a:t>
            </a:r>
            <a:r>
              <a:rPr lang="en-US" sz="2000" dirty="0" smtClean="0">
                <a:solidFill>
                  <a:schemeClr val="bg2">
                    <a:lumMod val="50000"/>
                  </a:schemeClr>
                </a:solidFill>
              </a:rPr>
              <a:t> returns only the rows that have equivalent values for the specified columns. An inner </a:t>
            </a:r>
            <a:r>
              <a:rPr lang="en-US" sz="2000" b="1" dirty="0" smtClean="0">
                <a:solidFill>
                  <a:schemeClr val="bg2">
                    <a:lumMod val="50000"/>
                  </a:schemeClr>
                </a:solidFill>
              </a:rPr>
              <a:t>join</a:t>
            </a:r>
            <a:r>
              <a:rPr lang="en-US" sz="2000" dirty="0" smtClean="0">
                <a:solidFill>
                  <a:schemeClr val="bg2">
                    <a:lumMod val="50000"/>
                  </a:schemeClr>
                </a:solidFill>
              </a:rPr>
              <a:t> is a </a:t>
            </a:r>
            <a:r>
              <a:rPr lang="en-US" sz="2000" b="1" dirty="0" smtClean="0">
                <a:solidFill>
                  <a:schemeClr val="bg2">
                    <a:lumMod val="50000"/>
                  </a:schemeClr>
                </a:solidFill>
              </a:rPr>
              <a:t>join</a:t>
            </a:r>
            <a:r>
              <a:rPr lang="en-US" sz="2000" dirty="0" smtClean="0">
                <a:solidFill>
                  <a:schemeClr val="bg2">
                    <a:lumMod val="50000"/>
                  </a:schemeClr>
                </a:solidFill>
              </a:rPr>
              <a:t> of two or more tables that returns only those rows (compared using a comparison operator) that satisfy the </a:t>
            </a:r>
            <a:r>
              <a:rPr lang="en-US" sz="2000" b="1" dirty="0" smtClean="0">
                <a:solidFill>
                  <a:schemeClr val="bg2">
                    <a:lumMod val="50000"/>
                  </a:schemeClr>
                </a:solidFill>
              </a:rPr>
              <a:t>join</a:t>
            </a:r>
            <a:r>
              <a:rPr lang="en-US" sz="2000" dirty="0" smtClean="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 xmlns:p14="http://schemas.microsoft.com/office/powerpoint/2010/main" val="1669231532"/>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 </a:t>
            </a:r>
            <a:r>
              <a:rPr lang="en-US" dirty="0">
                <a:solidFill>
                  <a:srgbClr val="0077AA"/>
                </a:solidFill>
                <a:latin typeface="Arial" panose="020B0604020202020204" pitchFamily="34" charset="0"/>
                <a:ea typeface="Times New Roman" panose="02020603050405020304" pitchFamily="18" charset="0"/>
              </a:rPr>
              <a:t>FROM</a:t>
            </a:r>
            <a:r>
              <a:rPr lang="en-US" dirty="0" smtClean="0"/>
              <a:t> EMPLOYEE E, ADDRESS A </a:t>
            </a:r>
            <a:r>
              <a:rPr lang="en-US" dirty="0">
                <a:solidFill>
                  <a:srgbClr val="E0D612"/>
                </a:solidFill>
                <a:latin typeface="Arial" panose="020B0604020202020204" pitchFamily="34" charset="0"/>
                <a:cs typeface="Arial" panose="020B0604020202020204" pitchFamily="34" charset="0"/>
              </a:rPr>
              <a:t>WHERE</a:t>
            </a:r>
            <a:r>
              <a:rPr lang="en-US" dirty="0" smtClean="0"/>
              <a:t> E.ID = A.EMPLOYEEID;</a:t>
            </a:r>
            <a:endParaRPr lang="en-US" dirty="0"/>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 xmlns:p14="http://schemas.microsoft.com/office/powerpoint/2010/main" val="29993916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rPr>
                        <a:t>What is 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36345293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smtClean="0">
                <a:latin typeface="Arial" pitchFamily="34" charset="0"/>
                <a:cs typeface="Arial" pitchFamily="34" charset="0"/>
              </a:rPr>
              <a:t>The basic constructs of  ER Model are</a:t>
            </a:r>
          </a:p>
          <a:p>
            <a:pPr algn="ctr" fontAlgn="base">
              <a:spcBef>
                <a:spcPct val="0"/>
              </a:spcBef>
              <a:spcAft>
                <a:spcPct val="0"/>
              </a:spcAft>
            </a:pPr>
            <a:r>
              <a:rPr lang="en-US" sz="2400"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Attributes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Relationships</a:t>
            </a:r>
            <a:r>
              <a:rPr lang="en-US" sz="3200"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the department name where less the 3 employees </a:t>
            </a:r>
            <a:r>
              <a:rPr lang="en-IN" sz="1600" smtClean="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522076063"/>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smtClean="0">
                <a:solidFill>
                  <a:srgbClr val="DBC04D"/>
                </a:solidFill>
              </a:rPr>
              <a:t>ON Contrition</a:t>
            </a:r>
          </a:p>
          <a:p>
            <a:pPr marL="285750" indent="-285750" algn="just">
              <a:buFont typeface="Arial" panose="020B0604020202020204" pitchFamily="34" charset="0"/>
              <a:buChar char="•"/>
            </a:pPr>
            <a:r>
              <a:rPr lang="en-IN" sz="2000" dirty="0" smtClean="0"/>
              <a:t>When </a:t>
            </a:r>
            <a:r>
              <a:rPr lang="en-IN" sz="2000" dirty="0"/>
              <a:t>this join condition gets applied none of the columns of the relation will get eliminated in the </a:t>
            </a:r>
            <a:r>
              <a:rPr lang="en-IN" sz="2000" dirty="0" smtClean="0"/>
              <a:t>result set.</a:t>
            </a:r>
            <a:endParaRPr lang="en-IN" sz="2000" dirty="0"/>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smtClean="0">
                <a:solidFill>
                  <a:srgbClr val="DBC04D"/>
                </a:solidFill>
              </a:rPr>
              <a:t>USING Attribute </a:t>
            </a:r>
            <a:r>
              <a:rPr lang="en-IN" sz="2000" b="1" i="1" dirty="0">
                <a:solidFill>
                  <a:srgbClr val="DBC04D"/>
                </a:solidFill>
              </a:rPr>
              <a:t>Contrition</a:t>
            </a:r>
            <a:endParaRPr lang="en-IN" sz="2000" dirty="0" smtClean="0"/>
          </a:p>
          <a:p>
            <a:pPr marL="342900" indent="-342900" algn="just">
              <a:buFont typeface="Arial" panose="020B0604020202020204" pitchFamily="34" charset="0"/>
              <a:buChar char="•"/>
            </a:pPr>
            <a:r>
              <a:rPr lang="en-IN" sz="2000" dirty="0" smtClean="0"/>
              <a:t>When </a:t>
            </a:r>
            <a:r>
              <a:rPr lang="en-IN" sz="2000" dirty="0"/>
              <a:t>all the common columns are used in the join predicate then the result would be same as Natural join.</a:t>
            </a:r>
          </a:p>
          <a:p>
            <a:pPr marL="342900" indent="-342900" algn="just">
              <a:buFont typeface="Arial" panose="020B0604020202020204" pitchFamily="34" charset="0"/>
              <a:buChar char="•"/>
            </a:pPr>
            <a:r>
              <a:rPr lang="en-IN" sz="2000" dirty="0"/>
              <a:t>In the </a:t>
            </a:r>
            <a:r>
              <a:rPr lang="en-IN" sz="2000" dirty="0" smtClean="0"/>
              <a:t>result set </a:t>
            </a:r>
            <a:r>
              <a:rPr lang="en-IN" sz="2000" dirty="0"/>
              <a:t>of the join the duplicates of the columns used in the predicate gets eliminated.</a:t>
            </a:r>
          </a:p>
        </p:txBody>
      </p:sp>
    </p:spTree>
    <p:extLst>
      <p:ext uri="{BB962C8B-B14F-4D97-AF65-F5344CB8AC3E}">
        <p14:creationId xmlns="" xmlns:p14="http://schemas.microsoft.com/office/powerpoint/2010/main" val="227315212"/>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a:t>
            </a:r>
            <a:r>
              <a:rPr lang="en-IN" i="1" dirty="0" smtClean="0">
                <a:solidFill>
                  <a:srgbClr val="0083A2"/>
                </a:solidFill>
                <a:latin typeface="Arial" panose="020B0604020202020204" pitchFamily="34" charset="0"/>
                <a:cs typeface="Arial" panose="020B0604020202020204" pitchFamily="34" charset="0"/>
              </a:rPr>
              <a:t>statement.</a:t>
            </a:r>
            <a:endParaRPr lang="en-IN" i="1" dirty="0">
              <a:solidFill>
                <a:srgbClr val="0083A2"/>
              </a:solidFill>
              <a:latin typeface="Arial" panose="020B0604020202020204" pitchFamily="34" charset="0"/>
              <a:cs typeface="Arial" panose="020B0604020202020204" pitchFamily="34" charset="0"/>
            </a:endParaRP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422146112"/>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smtClean="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smtClean="0">
                <a:latin typeface="Arial" panose="020B0604020202020204" pitchFamily="34" charset="0"/>
                <a:cs typeface="Arial" panose="020B0604020202020204" pitchFamily="34" charset="0"/>
              </a:rPr>
              <a:t> E.ID = Q.EMPLOYEEID;</a:t>
            </a:r>
            <a:endParaRPr lang="en-US"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smtClean="0">
                <a:solidFill>
                  <a:srgbClr val="E0D612"/>
                </a:solidFill>
                <a:latin typeface="Arial" panose="020B0604020202020204" pitchFamily="34" charset="0"/>
                <a:cs typeface="Arial" panose="020B0604020202020204" pitchFamily="34" charset="0"/>
              </a:rPr>
              <a:t>ON</a:t>
            </a:r>
            <a:r>
              <a:rPr lang="en-IN" sz="2800" dirty="0" smtClean="0">
                <a:solidFill>
                  <a:srgbClr val="006C86"/>
                </a:solidFill>
                <a:latin typeface="Arial" panose="020B0604020202020204" pitchFamily="34" charset="0"/>
                <a:cs typeface="Arial" panose="020B0604020202020204" pitchFamily="34" charset="0"/>
              </a:rPr>
              <a:t> </a:t>
            </a:r>
            <a:r>
              <a:rPr lang="en-IN" sz="2000" dirty="0" smtClean="0">
                <a:solidFill>
                  <a:srgbClr val="006C86"/>
                </a:solidFill>
                <a:latin typeface="Arial" panose="020B0604020202020204" pitchFamily="34" charset="0"/>
                <a:cs typeface="Arial" panose="020B0604020202020204" pitchFamily="34" charset="0"/>
              </a:rPr>
              <a:t>clause is optional, If not given </a:t>
            </a:r>
            <a:r>
              <a:rPr lang="en-IN" sz="2000" dirty="0" smtClean="0">
                <a:solidFill>
                  <a:srgbClr val="E0D612"/>
                </a:solidFill>
                <a:latin typeface="Arial" panose="020B0604020202020204" pitchFamily="34" charset="0"/>
                <a:cs typeface="Arial" panose="020B0604020202020204" pitchFamily="34" charset="0"/>
              </a:rPr>
              <a:t>INNER</a:t>
            </a:r>
            <a:r>
              <a:rPr lang="en-IN" sz="2000" dirty="0" smtClean="0">
                <a:solidFill>
                  <a:srgbClr val="DD4A68"/>
                </a:solidFill>
                <a:latin typeface="Arial" panose="020B0604020202020204" pitchFamily="34" charset="0"/>
                <a:ea typeface="Times New Roman" panose="02020603050405020304" pitchFamily="18" charset="0"/>
              </a:rPr>
              <a:t> </a:t>
            </a:r>
            <a:r>
              <a:rPr lang="en-IN" sz="2000" dirty="0" smtClean="0">
                <a:solidFill>
                  <a:srgbClr val="E0D612"/>
                </a:solidFill>
                <a:latin typeface="Arial" panose="020B0604020202020204" pitchFamily="34" charset="0"/>
                <a:cs typeface="Arial" panose="020B0604020202020204" pitchFamily="34" charset="0"/>
              </a:rPr>
              <a:t>JOIN </a:t>
            </a:r>
            <a:r>
              <a:rPr lang="en-IN" sz="2000" dirty="0" smtClean="0">
                <a:solidFill>
                  <a:srgbClr val="006C86"/>
                </a:solidFill>
                <a:latin typeface="Arial" panose="020B0604020202020204" pitchFamily="34" charset="0"/>
                <a:cs typeface="Arial" panose="020B0604020202020204" pitchFamily="34" charset="0"/>
              </a:rPr>
              <a:t>works like </a:t>
            </a:r>
            <a:r>
              <a:rPr lang="en-IN" sz="2000" dirty="0" smtClean="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 xmlns:p14="http://schemas.microsoft.com/office/powerpoint/2010/main" val="4159649965"/>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smtClean="0">
                <a:latin typeface="Arial" panose="020B0604020202020204" pitchFamily="34" charset="0"/>
                <a:ea typeface="Times New Roman" panose="02020603050405020304" pitchFamily="18"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smtClean="0">
                <a:latin typeface="Arial" panose="020B0604020202020204" pitchFamily="34" charset="0"/>
                <a:ea typeface="Times New Roman" panose="02020603050405020304" pitchFamily="18" charset="0"/>
                <a:cs typeface="Arial" panose="020B0604020202020204" pitchFamily="34" charset="0"/>
              </a:rPr>
              <a:t>CUSTOMER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INNER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ORD</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USING</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(CUSTID);</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2903564"/>
            <a:ext cx="8970104" cy="2133600"/>
          </a:xfrm>
          <a:prstGeom prst="rect">
            <a:avLst/>
          </a:prstGeom>
        </p:spPr>
      </p:pic>
      <p:pic>
        <p:nvPicPr>
          <p:cNvPr id="28" name="Picture 27"/>
          <p:cNvPicPr>
            <a:picLocks noChangeAspect="1"/>
          </p:cNvPicPr>
          <p:nvPr/>
        </p:nvPicPr>
        <p:blipFill>
          <a:blip r:embed="rId4"/>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smtClean="0">
                <a:solidFill>
                  <a:srgbClr val="E0D612"/>
                </a:solidFill>
                <a:latin typeface="Arial" panose="020B0604020202020204" pitchFamily="34" charset="0"/>
                <a:cs typeface="Arial" panose="020B0604020202020204" pitchFamily="34" charset="0"/>
              </a:rPr>
              <a:t>ON</a:t>
            </a:r>
            <a:r>
              <a:rPr lang="en-IN" sz="2800" dirty="0" smtClean="0">
                <a:solidFill>
                  <a:srgbClr val="006C86"/>
                </a:solidFill>
                <a:latin typeface="Arial" panose="020B0604020202020204" pitchFamily="34" charset="0"/>
                <a:cs typeface="Arial" panose="020B0604020202020204" pitchFamily="34" charset="0"/>
              </a:rPr>
              <a:t> </a:t>
            </a:r>
            <a:r>
              <a:rPr lang="en-IN" sz="2000" dirty="0" smtClean="0">
                <a:solidFill>
                  <a:srgbClr val="006C86"/>
                </a:solidFill>
                <a:latin typeface="Arial" panose="020B0604020202020204" pitchFamily="34" charset="0"/>
                <a:cs typeface="Arial" panose="020B0604020202020204" pitchFamily="34" charset="0"/>
              </a:rPr>
              <a:t>clause is optional, If not given </a:t>
            </a:r>
            <a:r>
              <a:rPr lang="en-IN" sz="2000" dirty="0" smtClean="0">
                <a:solidFill>
                  <a:srgbClr val="E0D612"/>
                </a:solidFill>
                <a:latin typeface="Arial" panose="020B0604020202020204" pitchFamily="34" charset="0"/>
                <a:cs typeface="Arial" panose="020B0604020202020204" pitchFamily="34" charset="0"/>
              </a:rPr>
              <a:t>INNER</a:t>
            </a:r>
            <a:r>
              <a:rPr lang="en-IN" sz="2000" dirty="0" smtClean="0">
                <a:solidFill>
                  <a:srgbClr val="DD4A68"/>
                </a:solidFill>
                <a:latin typeface="Arial" panose="020B0604020202020204" pitchFamily="34" charset="0"/>
                <a:ea typeface="Times New Roman" panose="02020603050405020304" pitchFamily="18" charset="0"/>
              </a:rPr>
              <a:t> </a:t>
            </a:r>
            <a:r>
              <a:rPr lang="en-IN" sz="2000" dirty="0" smtClean="0">
                <a:solidFill>
                  <a:srgbClr val="E0D612"/>
                </a:solidFill>
                <a:latin typeface="Arial" panose="020B0604020202020204" pitchFamily="34" charset="0"/>
                <a:cs typeface="Arial" panose="020B0604020202020204" pitchFamily="34" charset="0"/>
              </a:rPr>
              <a:t>JOIN </a:t>
            </a:r>
            <a:r>
              <a:rPr lang="en-IN" sz="2000" dirty="0" smtClean="0">
                <a:solidFill>
                  <a:srgbClr val="006C86"/>
                </a:solidFill>
                <a:latin typeface="Arial" panose="020B0604020202020204" pitchFamily="34" charset="0"/>
                <a:cs typeface="Arial" panose="020B0604020202020204" pitchFamily="34" charset="0"/>
              </a:rPr>
              <a:t>works like </a:t>
            </a:r>
            <a:r>
              <a:rPr lang="en-IN" sz="2000" dirty="0" smtClean="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 xmlns:p14="http://schemas.microsoft.com/office/powerpoint/2010/main" val="3906557571"/>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 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a:t>
            </a:r>
            <a:r>
              <a:rPr lang="en-US" sz="2000" dirty="0" smtClean="0">
                <a:solidFill>
                  <a:srgbClr val="0077AA"/>
                </a:solidFill>
                <a:latin typeface="Liberation Mono"/>
              </a:rPr>
              <a:t>table_references&gt; </a:t>
            </a:r>
            <a:r>
              <a:rPr lang="en-US" sz="2000" dirty="0">
                <a:solidFill>
                  <a:srgbClr val="0077AA"/>
                </a:solidFill>
                <a:latin typeface="Liberation Mono"/>
              </a:rPr>
              <a:t>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p>
        </p:txBody>
      </p:sp>
      <p:sp>
        <p:nvSpPr>
          <p:cNvPr id="11" name="Rectangle 10"/>
          <p:cNvSpPr/>
          <p:nvPr/>
        </p:nvSpPr>
        <p:spPr>
          <a:xfrm>
            <a:off x="76200" y="2543695"/>
            <a:ext cx="8991600" cy="2400657"/>
          </a:xfrm>
          <a:prstGeom prst="rect">
            <a:avLst/>
          </a:prstGeom>
          <a:solidFill>
            <a:schemeClr val="bg2">
              <a:lumMod val="25000"/>
            </a:schemeClr>
          </a:solidFill>
        </p:spPr>
        <p:txBody>
          <a:bodyPr wrap="square">
            <a:spAutoFit/>
          </a:bodyPr>
          <a:lstStyle/>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columns must be of the same </a:t>
            </a:r>
            <a:r>
              <a:rPr lang="en-IN" sz="2000" dirty="0" smtClean="0">
                <a:solidFill>
                  <a:srgbClr val="FFFF00"/>
                </a:solidFill>
                <a:latin typeface="Arial" panose="020B0604020202020204" pitchFamily="34" charset="0"/>
                <a:cs typeface="Arial" panose="020B0604020202020204" pitchFamily="34" charset="0"/>
              </a:rPr>
              <a:t>name and data </a:t>
            </a:r>
            <a:r>
              <a:rPr lang="en-IN" sz="2000" dirty="0">
                <a:solidFill>
                  <a:srgbClr val="FFFF00"/>
                </a:solidFill>
                <a:latin typeface="Arial" panose="020B0604020202020204" pitchFamily="34" charset="0"/>
                <a:cs typeface="Arial" panose="020B0604020202020204" pitchFamily="34" charset="0"/>
              </a:rPr>
              <a:t>type.</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smtClean="0">
                <a:solidFill>
                  <a:schemeClr val="bg1"/>
                </a:solidFill>
                <a:latin typeface="Arial" panose="020B0604020202020204" pitchFamily="34" charset="0"/>
                <a:cs typeface="Arial" panose="020B0604020202020204" pitchFamily="34" charset="0"/>
              </a:rPr>
              <a:t>If the column-names are not same, then NATURAL JOIN will work as CROSS JOIN.</a:t>
            </a:r>
            <a:endParaRPr lang="en-IN" dirty="0">
              <a:solidFill>
                <a:schemeClr val="bg1"/>
              </a:solidFill>
              <a:latin typeface="Arial" panose="020B0604020202020204" pitchFamily="34" charset="0"/>
              <a:cs typeface="Arial" panose="020B0604020202020204" pitchFamily="34" charset="0"/>
            </a:endParaRPr>
          </a:p>
        </p:txBody>
      </p:sp>
      <p:sp>
        <p:nvSpPr>
          <p:cNvPr id="14" name="Rectangle 13"/>
          <p:cNvSpPr/>
          <p:nvPr/>
        </p:nvSpPr>
        <p:spPr>
          <a:xfrm>
            <a:off x="76199" y="5068669"/>
            <a:ext cx="6096001" cy="646331"/>
          </a:xfrm>
          <a:prstGeom prst="rect">
            <a:avLst/>
          </a:prstGeom>
        </p:spPr>
        <p:txBody>
          <a:bodyPr wrap="square">
            <a:spAutoFit/>
          </a:bodyPr>
          <a:lstStyle/>
          <a:p>
            <a:r>
              <a:rPr lang="en-US" dirty="0" smtClean="0">
                <a:solidFill>
                  <a:srgbClr val="006C86"/>
                </a:solidFill>
                <a:latin typeface="Arial" pitchFamily="34" charset="0"/>
                <a:cs typeface="Arial" pitchFamily="34" charset="0"/>
              </a:rPr>
              <a:t>A </a:t>
            </a:r>
            <a:r>
              <a:rPr lang="en-US" b="1" dirty="0" smtClean="0">
                <a:solidFill>
                  <a:srgbClr val="C74C49"/>
                </a:solidFill>
                <a:latin typeface="Arial" pitchFamily="34" charset="0"/>
                <a:cs typeface="Arial" pitchFamily="34" charset="0"/>
              </a:rPr>
              <a:t>NATURAL JOIN </a:t>
            </a:r>
            <a:r>
              <a:rPr lang="en-US" dirty="0" smtClean="0">
                <a:solidFill>
                  <a:srgbClr val="006C86"/>
                </a:solidFill>
                <a:latin typeface="Arial" pitchFamily="34" charset="0"/>
                <a:cs typeface="Arial" pitchFamily="34" charset="0"/>
              </a:rPr>
              <a:t>can be used with a </a:t>
            </a:r>
            <a:r>
              <a:rPr lang="en-US" b="1" dirty="0" smtClean="0">
                <a:solidFill>
                  <a:srgbClr val="C74C49"/>
                </a:solidFill>
                <a:latin typeface="Arial" pitchFamily="34" charset="0"/>
                <a:cs typeface="Arial" pitchFamily="34" charset="0"/>
              </a:rPr>
              <a:t>LEFT OUTER</a:t>
            </a:r>
            <a:r>
              <a:rPr lang="en-US" b="1" dirty="0" smtClean="0">
                <a:solidFill>
                  <a:srgbClr val="006C86"/>
                </a:solidFill>
                <a:latin typeface="Arial" pitchFamily="34" charset="0"/>
                <a:cs typeface="Arial" pitchFamily="34" charset="0"/>
              </a:rPr>
              <a:t> join, </a:t>
            </a:r>
            <a:r>
              <a:rPr lang="en-US" dirty="0" smtClean="0">
                <a:solidFill>
                  <a:srgbClr val="006C86"/>
                </a:solidFill>
                <a:latin typeface="Arial" pitchFamily="34" charset="0"/>
                <a:cs typeface="Arial" pitchFamily="34" charset="0"/>
              </a:rPr>
              <a:t>or</a:t>
            </a:r>
            <a:r>
              <a:rPr lang="en-US" b="1" dirty="0" smtClean="0">
                <a:solidFill>
                  <a:srgbClr val="006C86"/>
                </a:solidFill>
                <a:latin typeface="Arial" pitchFamily="34" charset="0"/>
                <a:cs typeface="Arial" pitchFamily="34" charset="0"/>
              </a:rPr>
              <a:t> a </a:t>
            </a:r>
            <a:r>
              <a:rPr lang="en-US" b="1" dirty="0" smtClean="0">
                <a:solidFill>
                  <a:srgbClr val="C74C49"/>
                </a:solidFill>
                <a:latin typeface="Arial" pitchFamily="34" charset="0"/>
                <a:cs typeface="Arial" pitchFamily="34" charset="0"/>
              </a:rPr>
              <a:t>RIGHT OUTER </a:t>
            </a:r>
            <a:r>
              <a:rPr lang="en-US" b="1" dirty="0" smtClean="0">
                <a:solidFill>
                  <a:srgbClr val="006C86"/>
                </a:solidFill>
                <a:latin typeface="Arial" pitchFamily="34" charset="0"/>
                <a:cs typeface="Arial" pitchFamily="34" charset="0"/>
              </a:rPr>
              <a:t>join</a:t>
            </a:r>
            <a:r>
              <a:rPr lang="en-US" dirty="0" smtClean="0">
                <a:solidFill>
                  <a:srgbClr val="006C86"/>
                </a:solidFill>
                <a:latin typeface="Arial" pitchFamily="34" charset="0"/>
                <a:cs typeface="Arial" pitchFamily="34" charset="0"/>
              </a:rPr>
              <a:t>.</a:t>
            </a:r>
            <a:endParaRPr lang="en-US" dirty="0">
              <a:solidFill>
                <a:srgbClr val="006C86"/>
              </a:solidFill>
              <a:latin typeface="Arial" pitchFamily="34" charset="0"/>
              <a:cs typeface="Arial" pitchFamily="34" charset="0"/>
            </a:endParaRP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 xmlns:p14="http://schemas.microsoft.com/office/powerpoint/2010/main" val="3138291457"/>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smtClean="0">
                <a:solidFill>
                  <a:srgbClr val="C74C49"/>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smtClean="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grpSp>
    </p:spTree>
    <p:extLst>
      <p:ext uri="{BB962C8B-B14F-4D97-AF65-F5344CB8AC3E}">
        <p14:creationId xmlns="" xmlns:p14="http://schemas.microsoft.com/office/powerpoint/2010/main" val="6378525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a:t>
            </a:r>
            <a:r>
              <a:rPr lang="en-US" sz="2600" b="1" dirty="0" smtClean="0">
                <a:solidFill>
                  <a:srgbClr val="527E67"/>
                </a:solidFill>
                <a:latin typeface="Arial" pitchFamily="34" charset="0"/>
                <a:ea typeface="MS Mincho" pitchFamily="49" charset="-128"/>
                <a:cs typeface="Arial" pitchFamily="34" charset="0"/>
              </a:rPr>
              <a:t>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 xmlns:p14="http://schemas.microsoft.com/office/powerpoint/2010/main" val="791138314"/>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
        <p:nvSpPr>
          <p:cNvPr id="4" name="Rectangle 3"/>
          <p:cNvSpPr/>
          <p:nvPr/>
        </p:nvSpPr>
        <p:spPr>
          <a:xfrm>
            <a:off x="142844" y="357166"/>
            <a:ext cx="6858048" cy="430887"/>
          </a:xfrm>
          <a:prstGeom prst="rect">
            <a:avLst/>
          </a:prstGeom>
        </p:spPr>
        <p:txBody>
          <a:bodyPr wrap="square">
            <a:spAutoFit/>
          </a:bodyPr>
          <a:lstStyle/>
          <a:p>
            <a:r>
              <a:rPr lang="en-US" sz="2200" dirty="0" smtClean="0">
                <a:solidFill>
                  <a:schemeClr val="accent4">
                    <a:lumMod val="50000"/>
                  </a:schemeClr>
                </a:solidFill>
                <a:latin typeface="Arial" pitchFamily="34" charset="0"/>
                <a:cs typeface="Arial" pitchFamily="34" charset="0"/>
              </a:rPr>
              <a:t>The ON clause is required for a right or left outer join.</a:t>
            </a:r>
            <a:endParaRPr lang="en-US" sz="2200" dirty="0">
              <a:solidFill>
                <a:schemeClr val="accent4">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 xmlns:p14="http://schemas.microsoft.com/office/powerpoint/2010/main" val="1387879498"/>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 FROM </a:t>
            </a:r>
            <a:r>
              <a:rPr lang="en-US" dirty="0" smtClean="0">
                <a:solidFill>
                  <a:srgbClr val="000000"/>
                </a:solidFill>
                <a:latin typeface="Arial" panose="020B0604020202020204" pitchFamily="34" charset="0"/>
                <a:ea typeface="Times New Roman" panose="02020603050405020304" pitchFamily="18" charset="0"/>
              </a:rPr>
              <a:t>ORDER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smtClean="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EMPLOYEE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smtClean="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smtClean="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1515166831"/>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 xmlns:p14="http://schemas.microsoft.com/office/powerpoint/2010/main" val="3416029874"/>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 xmlns:p14="http://schemas.microsoft.com/office/powerpoint/2010/main" val="978147692"/>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ORDER </a:t>
            </a:r>
            <a:r>
              <a:rPr lang="en-IN" sz="1600" dirty="0" smtClean="0">
                <a:solidFill>
                  <a:srgbClr val="E0D612"/>
                </a:solidFill>
                <a:latin typeface="Arial" panose="020B0604020202020204" pitchFamily="34" charset="0"/>
                <a:cs typeface="Arial" panose="020B0604020202020204" pitchFamily="34" charset="0"/>
              </a:rPr>
              <a:t>RIGHT</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OUTER</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JOIN</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EMPLOYEE</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ON </a:t>
            </a:r>
            <a:r>
              <a:rPr lang="en-US" dirty="0" smtClean="0"/>
              <a:t>ON E.ID = O.EMPLOYEEID</a:t>
            </a:r>
            <a:r>
              <a:rPr lang="en-IN" dirty="0" smtClean="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1685010817"/>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 xmlns:p14="http://schemas.microsoft.com/office/powerpoint/2010/main" val="986535929"/>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smtClean="0">
                <a:solidFill>
                  <a:srgbClr val="C74C49"/>
                </a:solidFill>
                <a:latin typeface="Arial" panose="020B0604020202020204" pitchFamily="34" charset="0"/>
                <a:cs typeface="Arial" panose="020B0604020202020204" pitchFamily="34" charset="0"/>
              </a:rPr>
              <a:t>SELF</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is </a:t>
            </a:r>
            <a:r>
              <a:rPr lang="en-IN" dirty="0">
                <a:latin typeface="Arial" panose="020B0604020202020204" pitchFamily="34" charset="0"/>
                <a:cs typeface="Arial" panose="020B0604020202020204" pitchFamily="34" charset="0"/>
              </a:rPr>
              <a:t>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 xmlns:p14="http://schemas.microsoft.com/office/powerpoint/2010/main" val="413848831"/>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a:t>
            </a:r>
            <a:r>
              <a:rPr lang="en-IN" dirty="0" smtClean="0">
                <a:latin typeface="Arial" panose="020B0604020202020204" pitchFamily="34" charset="0"/>
                <a:cs typeface="Arial" panose="020B0604020202020204" pitchFamily="34" charset="0"/>
              </a:rPr>
              <a:t>sets.</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 </a:t>
            </a:r>
            <a:r>
              <a:rPr lang="en-IN" dirty="0" smtClean="0">
                <a:solidFill>
                  <a:srgbClr val="DD4A68"/>
                </a:solidFill>
                <a:latin typeface="Arial" panose="020B0604020202020204" pitchFamily="34" charset="0"/>
                <a:ea typeface="Times New Roman" panose="02020603050405020304" pitchFamily="18" charset="0"/>
              </a:rPr>
              <a:t>LIMIT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DEPT </a:t>
            </a:r>
            <a:r>
              <a:rPr lang="en-IN" dirty="0" smtClean="0">
                <a:solidFill>
                  <a:srgbClr val="DD4A68"/>
                </a:solidFill>
                <a:latin typeface="Arial" panose="020B0604020202020204" pitchFamily="34" charset="0"/>
                <a:ea typeface="Times New Roman" panose="02020603050405020304" pitchFamily="18" charset="0"/>
              </a:rPr>
              <a:t>LIMIT 1</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 as 'Table Name',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'BONUS</a:t>
            </a:r>
            <a:r>
              <a:rPr lang="en-IN" dirty="0">
                <a:latin typeface="Arial" panose="020B0604020202020204" pitchFamily="34" charset="0"/>
                <a:cs typeface="Arial" panose="020B0604020202020204" pitchFamily="34" charset="0"/>
              </a:rPr>
              <a:t>',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a:t>
            </a:r>
            <a:r>
              <a:rPr lang="en-IN" dirty="0" smtClean="0"/>
              <a:t>behaviour </a:t>
            </a:r>
            <a:r>
              <a:rPr lang="en-IN" dirty="0"/>
              <a:t>for UNION is that duplicate rows are removed from the result.</a:t>
            </a:r>
          </a:p>
        </p:txBody>
      </p:sp>
    </p:spTree>
    <p:extLst>
      <p:ext uri="{BB962C8B-B14F-4D97-AF65-F5344CB8AC3E}">
        <p14:creationId xmlns="" xmlns:p14="http://schemas.microsoft.com/office/powerpoint/2010/main" val="40345687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smtClean="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smtClean="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smtClean="0">
                <a:latin typeface="Arial" pitchFamily="34" charset="0"/>
                <a:cs typeface="Arial" pitchFamily="34" charset="0"/>
              </a:rPr>
              <a:t>In relation to a database , an entity is a </a:t>
            </a:r>
            <a:r>
              <a:rPr lang="en-US" sz="2800" b="1" dirty="0" smtClean="0">
                <a:solidFill>
                  <a:srgbClr val="C00000"/>
                </a:solidFill>
                <a:latin typeface="Arial" pitchFamily="34" charset="0"/>
                <a:cs typeface="Arial" pitchFamily="34" charset="0"/>
              </a:rPr>
              <a:t>person</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place</a:t>
            </a:r>
            <a:r>
              <a:rPr lang="en-US" sz="2800" b="1" dirty="0" smtClean="0">
                <a:latin typeface="Arial" pitchFamily="34" charset="0"/>
                <a:cs typeface="Arial" pitchFamily="34" charset="0"/>
              </a:rPr>
              <a:t>, </a:t>
            </a:r>
            <a:r>
              <a:rPr lang="en-US" sz="2400" dirty="0">
                <a:latin typeface="Arial" pitchFamily="34" charset="0"/>
                <a:cs typeface="Arial" pitchFamily="34" charset="0"/>
              </a:rPr>
              <a:t>or</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thing</a:t>
            </a:r>
            <a:r>
              <a:rPr lang="en-US" sz="2400"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about which data can be stored.</a:t>
            </a:r>
            <a:endParaRPr lang="en-US" sz="2400" dirty="0">
              <a:latin typeface="Arial" pitchFamily="34" charset="0"/>
              <a:cs typeface="Arial" pitchFamily="34" charset="0"/>
            </a:endParaRP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smtClean="0">
                <a:solidFill>
                  <a:srgbClr val="FFFF00"/>
                </a:solidFill>
                <a:latin typeface="Arial" pitchFamily="34" charset="0"/>
                <a:cs typeface="Arial" pitchFamily="34" charset="0"/>
              </a:rPr>
              <a:t>Entity</a:t>
            </a:r>
            <a:endParaRPr lang="en-US" sz="3600" b="1" i="1" dirty="0">
              <a:solidFill>
                <a:srgbClr val="FFFF00"/>
              </a:solidFill>
              <a:latin typeface="Arial" pitchFamily="34" charset="0"/>
              <a:cs typeface="Arial" pitchFamily="34" charset="0"/>
            </a:endParaRP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bl>
          </a:graphicData>
        </a:graphic>
      </p:graphicFrame>
      <p:graphicFrame>
        <p:nvGraphicFramePr>
          <p:cNvPr id="8" name="Table 7"/>
          <p:cNvGraphicFramePr>
            <a:graphicFrameLocks noGrp="1"/>
          </p:cNvGraphicFramePr>
          <p:nvPr>
            <p:extLst>
              <p:ext uri="{D42A27DB-BD31-4B8C-83A1-F6EECF244321}">
                <p14:modId xmlns=""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smtClean="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a:t>
            </a:r>
            <a:endParaRPr lang="en-US" dirty="0">
              <a:solidFill>
                <a:srgbClr val="E01E1E"/>
              </a:solidFill>
              <a:latin typeface="Consolas" panose="020B0609020204030204" pitchFamily="49" charset="0"/>
            </a:endParaRP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 xmlns:p14="http://schemas.microsoft.com/office/powerpoint/2010/main" val="1993342127"/>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smtClean="0">
                <a:solidFill>
                  <a:srgbClr val="E0D612"/>
                </a:solidFill>
                <a:latin typeface="Arial" panose="020B0604020202020204" pitchFamily="34" charset="0"/>
                <a:cs typeface="Arial" panose="020B0604020202020204" pitchFamily="34" charset="0"/>
              </a:rPr>
              <a:t>UNION ALL</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12" name="Table 11"/>
          <p:cNvGraphicFramePr>
            <a:graphicFrameLocks noGrp="1"/>
          </p:cNvGraphicFramePr>
          <p:nvPr>
            <p:extLst>
              <p:ext uri="{D42A27DB-BD31-4B8C-83A1-F6EECF244321}">
                <p14:modId xmlns=""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3" name="Table 12"/>
          <p:cNvGraphicFramePr>
            <a:graphicFrameLocks noGrp="1"/>
          </p:cNvGraphicFramePr>
          <p:nvPr>
            <p:extLst>
              <p:ext uri="{D42A27DB-BD31-4B8C-83A1-F6EECF244321}">
                <p14:modId xmlns=""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 ALL</a:t>
            </a:r>
            <a:endParaRPr lang="en-US" dirty="0">
              <a:solidFill>
                <a:srgbClr val="E01E1E"/>
              </a:solidFill>
              <a:latin typeface="Consolas" panose="020B0609020204030204" pitchFamily="49" charset="0"/>
            </a:endParaRP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 xmlns:p14="http://schemas.microsoft.com/office/powerpoint/2010/main" val="3299127102"/>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OLDBOOK O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NEWBOOK N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O.ID = N.ID AND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0" name="Table 9"/>
          <p:cNvGraphicFramePr>
            <a:graphicFrameLocks noGrp="1"/>
          </p:cNvGraphicFramePr>
          <p:nvPr>
            <p:extLst>
              <p:ext uri="{D42A27DB-BD31-4B8C-83A1-F6EECF244321}">
                <p14:modId xmlns=""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INTERSECT</a:t>
            </a:r>
            <a:endParaRPr lang="en-US" dirty="0">
              <a:solidFill>
                <a:srgbClr val="E01E1E"/>
              </a:solidFill>
              <a:latin typeface="Consolas" panose="020B0609020204030204" pitchFamily="49" charset="0"/>
            </a:endParaRP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bl>
          </a:graphicData>
        </a:graphic>
      </p:graphicFrame>
    </p:spTree>
    <p:extLst>
      <p:ext uri="{BB962C8B-B14F-4D97-AF65-F5344CB8AC3E}">
        <p14:creationId xmlns="" xmlns:p14="http://schemas.microsoft.com/office/powerpoint/2010/main" val="3389791968"/>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endParaRPr lang="en-IN" dirty="0" smtClean="0">
              <a:latin typeface="Arial" panose="020B0604020202020204" pitchFamily="34" charset="0"/>
              <a:cs typeface="Arial" panose="020B0604020202020204" pitchFamily="34" charset="0"/>
            </a:endParaRP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8" name="Table 7"/>
          <p:cNvGraphicFramePr>
            <a:graphicFrameLocks noGrp="1"/>
          </p:cNvGraphicFramePr>
          <p:nvPr>
            <p:extLst>
              <p:ext uri="{D42A27DB-BD31-4B8C-83A1-F6EECF244321}">
                <p14:modId xmlns=""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MINUS</a:t>
            </a:r>
            <a:endParaRPr lang="en-US" dirty="0">
              <a:solidFill>
                <a:srgbClr val="E01E1E"/>
              </a:solidFill>
              <a:latin typeface="Consolas" panose="020B0609020204030204" pitchFamily="49" charset="0"/>
            </a:endParaRP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OLDBOOK O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cs typeface="Arial" panose="020B0604020202020204" pitchFamily="34" charset="0"/>
              </a:rPr>
              <a:t>O.ID = N.ID </a:t>
            </a:r>
            <a:r>
              <a:rPr lang="en-US" dirty="0" smtClean="0">
                <a:solidFill>
                  <a:schemeClr val="accent5">
                    <a:lumMod val="50000"/>
                  </a:schemeClr>
                </a:solidFill>
                <a:latin typeface="Arial" panose="020B0604020202020204" pitchFamily="34" charset="0"/>
                <a:cs typeface="Arial" panose="020B0604020202020204" pitchFamily="34" charset="0"/>
              </a:rPr>
              <a:t>AND</a:t>
            </a:r>
            <a:r>
              <a:rPr lang="en-US" dirty="0" smtClean="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a:t>
            </a:r>
            <a:r>
              <a:rPr lang="en-US" dirty="0" smtClean="0">
                <a:latin typeface="Arial" panose="020B0604020202020204" pitchFamily="34" charset="0"/>
                <a:cs typeface="Arial" panose="020B0604020202020204" pitchFamily="34" charset="0"/>
              </a:rPr>
              <a:t>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Tree>
    <p:extLst>
      <p:ext uri="{BB962C8B-B14F-4D97-AF65-F5344CB8AC3E}">
        <p14:creationId xmlns="" xmlns:p14="http://schemas.microsoft.com/office/powerpoint/2010/main" val="3881707447"/>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LIKE STATEMENT</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Tree>
    <p:extLst>
      <p:ext uri="{BB962C8B-B14F-4D97-AF65-F5344CB8AC3E}">
        <p14:creationId xmlns="" xmlns:p14="http://schemas.microsoft.com/office/powerpoint/2010/main" val="189218807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a:t>
            </a:r>
            <a:r>
              <a:rPr lang="en-US" sz="4800" i="1" dirty="0" smtClean="0">
                <a:solidFill>
                  <a:srgbClr val="DC525C"/>
                </a:solidFill>
                <a:latin typeface="Segoe UI Light" panose="020B0502040204020203" pitchFamily="34" charset="0"/>
                <a:cs typeface="Segoe UI Light" panose="020B0502040204020203" pitchFamily="34" charset="0"/>
              </a:rPr>
              <a:t>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 xmlns:p14="http://schemas.microsoft.com/office/powerpoint/2010/main" val="414866582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a:t>
            </a:r>
            <a:r>
              <a:rPr lang="en-IN" dirty="0" smtClean="0">
                <a:latin typeface="Arial" panose="020B0604020202020204" pitchFamily="34" charset="0"/>
                <a:cs typeface="Arial" panose="020B0604020202020204" pitchFamily="34" charset="0"/>
              </a:rPr>
              <a:t>table.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a:t>
            </a:r>
            <a:r>
              <a:rPr lang="en-IN" dirty="0" smtClean="0">
                <a:latin typeface="Arial" panose="020B0604020202020204" pitchFamily="34" charset="0"/>
                <a:cs typeface="Arial" panose="020B0604020202020204" pitchFamily="34" charset="0"/>
              </a:rPr>
              <a:t>TEMPORARY table with the same name as the original can be useful when you want to try some statements that modify the contents of the table, without changing the original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12094773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SELECT STATEMENT</a:t>
            </a:r>
          </a:p>
        </p:txBody>
      </p:sp>
    </p:spTree>
    <p:extLst>
      <p:ext uri="{BB962C8B-B14F-4D97-AF65-F5344CB8AC3E}">
        <p14:creationId xmlns="" xmlns:p14="http://schemas.microsoft.com/office/powerpoint/2010/main" val="51201827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 R1, 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1=2</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a:t>
            </a:r>
            <a:r>
              <a:rPr lang="en-IN" dirty="0" smtClean="0">
                <a:latin typeface="Arial" panose="020B0604020202020204" pitchFamily="34" charset="0"/>
                <a:cs typeface="Arial" panose="020B0604020202020204" pitchFamily="34" charset="0"/>
              </a:rPr>
              <a:t>.... FOR UPDATE.</a:t>
            </a:r>
          </a:p>
          <a:p>
            <a:r>
              <a:rPr lang="en-IN" dirty="0" smtClean="0">
                <a:latin typeface="Arial" panose="020B0604020202020204" pitchFamily="34" charset="0"/>
                <a:cs typeface="Arial" panose="020B0604020202020204" pitchFamily="34" charset="0"/>
              </a:rPr>
              <a:t>If </a:t>
            </a:r>
            <a:r>
              <a:rPr lang="en-IN" dirty="0">
                <a:latin typeface="Arial" panose="020B0604020202020204" pitchFamily="34" charset="0"/>
                <a:cs typeface="Arial" panose="020B0604020202020204" pitchFamily="34" charset="0"/>
              </a:rPr>
              <a:t>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smtClean="0">
                <a:latin typeface="Arial" panose="020B0604020202020204" pitchFamily="34" charset="0"/>
                <a:cs typeface="Arial" panose="020B0604020202020204" pitchFamily="34" charset="0"/>
              </a:rPr>
              <a:t>By default, this statement does not copy all column attributes such as AUTO_INCREMET</a:t>
            </a:r>
            <a:endParaRPr lang="en-IN" sz="17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486560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92080521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Commit and Rollback</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8905383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START TRANSACTION READ ONLY;</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INSERT DEPT values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COMMIT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 xmlns:p14="http://schemas.microsoft.com/office/powerpoint/2010/main" val="220777028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smtClean="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a:t>
            </a:r>
            <a:r>
              <a:rPr lang="en-IN" dirty="0" smtClean="0">
                <a:solidFill>
                  <a:srgbClr val="298AE5"/>
                </a:solidFill>
                <a:latin typeface="Arial" panose="020B0604020202020204" pitchFamily="34" charset="0"/>
                <a:cs typeface="Arial" panose="020B0604020202020204" pitchFamily="34" charset="0"/>
              </a:rPr>
              <a:t>}    0 - </a:t>
            </a:r>
            <a:r>
              <a:rPr lang="en-US" dirty="0" smtClean="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 xmlns:p14="http://schemas.microsoft.com/office/powerpoint/2010/main" val="55656205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Tree>
    <p:extLst>
      <p:ext uri="{BB962C8B-B14F-4D97-AF65-F5344CB8AC3E}">
        <p14:creationId xmlns="" xmlns:p14="http://schemas.microsoft.com/office/powerpoint/2010/main" val="392195458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lvl="0" algn="r"/>
            <a:r>
              <a:rPr lang="en-US" sz="3200" b="1" i="1" dirty="0" smtClean="0">
                <a:solidFill>
                  <a:srgbClr val="FFFF00"/>
                </a:solidFill>
                <a:latin typeface="Arial" pitchFamily="34" charset="0"/>
                <a:cs typeface="Arial" pitchFamily="34" charset="0"/>
              </a:rPr>
              <a:t>Anomalies </a:t>
            </a:r>
            <a:r>
              <a:rPr lang="en-US" sz="3200" b="1" i="1" dirty="0">
                <a:solidFill>
                  <a:srgbClr val="FFFF00"/>
                </a:solidFill>
                <a:latin typeface="Arial" pitchFamily="34" charset="0"/>
                <a:cs typeface="Arial" pitchFamily="34" charset="0"/>
              </a:rPr>
              <a:t>in </a:t>
            </a:r>
            <a:r>
              <a:rPr lang="en-US" sz="3200" b="1" i="1" dirty="0" smtClean="0">
                <a:solidFill>
                  <a:srgbClr val="FFFF00"/>
                </a:solidFill>
                <a:latin typeface="Arial" pitchFamily="34" charset="0"/>
                <a:cs typeface="Arial" pitchFamily="34" charset="0"/>
              </a:rPr>
              <a:t>DBMS - Example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03174" y="838200"/>
            <a:ext cx="8797982" cy="369332"/>
          </a:xfrm>
          <a:prstGeom prst="rect">
            <a:avLst/>
          </a:prstGeom>
        </p:spPr>
        <p:txBody>
          <a:bodyPr wrap="square">
            <a:spAutoFit/>
          </a:bodyPr>
          <a:lstStyle/>
          <a:p>
            <a:r>
              <a:rPr lang="en-US" b="1" dirty="0" smtClean="0"/>
              <a:t>Student</a:t>
            </a:r>
            <a:r>
              <a:rPr lang="en-US" dirty="0" smtClean="0"/>
              <a:t> table.</a:t>
            </a:r>
            <a:endParaRPr lang="en-IN"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308728" y="1785928"/>
          <a:ext cx="8640365" cy="2786080"/>
        </p:xfrm>
        <a:graphic>
          <a:graphicData uri="http://schemas.openxmlformats.org/drawingml/2006/table">
            <a:tbl>
              <a:tblPr/>
              <a:tblGrid>
                <a:gridCol w="1728073"/>
                <a:gridCol w="1728073"/>
                <a:gridCol w="1728073"/>
                <a:gridCol w="1728073"/>
                <a:gridCol w="1728073"/>
              </a:tblGrid>
              <a:tr h="557216">
                <a:tc>
                  <a:txBody>
                    <a:bodyPr/>
                    <a:lstStyle/>
                    <a:p>
                      <a:pPr algn="ctr" fontAlgn="t"/>
                      <a:r>
                        <a:rPr lang="en-US" b="1" dirty="0">
                          <a:solidFill>
                            <a:schemeClr val="tx2">
                              <a:lumMod val="75000"/>
                            </a:schemeClr>
                          </a:solidFill>
                        </a:rPr>
                        <a:t>rollno</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bl>
          </a:graphicData>
        </a:graphic>
      </p:graphicFrame>
    </p:spTree>
    <p:extLst>
      <p:ext uri="{BB962C8B-B14F-4D97-AF65-F5344CB8AC3E}">
        <p14:creationId xmlns="" xmlns:p14="http://schemas.microsoft.com/office/powerpoint/2010/main" val="62653191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INSERT, UPDATE, and DELETE </a:t>
            </a:r>
            <a:r>
              <a:rPr lang="en-IN" sz="3200" b="1" i="1" dirty="0" smtClean="0">
                <a:solidFill>
                  <a:srgbClr val="FFFF00"/>
                </a:solidFill>
                <a:latin typeface="Arial" pitchFamily="34" charset="0"/>
                <a:cs typeface="Arial" pitchFamily="34" charset="0"/>
              </a:rPr>
              <a:t>ANOMALY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203174" y="726214"/>
            <a:ext cx="8655106" cy="1938992"/>
          </a:xfrm>
          <a:prstGeom prst="rect">
            <a:avLst/>
          </a:prstGeom>
          <a:solidFill>
            <a:schemeClr val="accent3">
              <a:lumMod val="40000"/>
              <a:lumOff val="60000"/>
            </a:schemeClr>
          </a:solidFill>
        </p:spPr>
        <p:txBody>
          <a:bodyPr wrap="square">
            <a:spAutoFit/>
          </a:bodyPr>
          <a:lstStyle/>
          <a:p>
            <a:r>
              <a:rPr lang="en-IN" sz="2000" b="1" dirty="0" smtClean="0">
                <a:latin typeface="Arial" panose="020B0604020202020204" pitchFamily="34" charset="0"/>
                <a:cs typeface="Arial" panose="020B0604020202020204" pitchFamily="34" charset="0"/>
              </a:rPr>
              <a:t>Insert anomaly</a:t>
            </a:r>
            <a:r>
              <a:rPr lang="en-IN" sz="2000" dirty="0" smtClean="0">
                <a:latin typeface="Arial" panose="020B0604020202020204" pitchFamily="34" charset="0"/>
                <a:cs typeface="Arial" panose="020B0604020202020204" pitchFamily="34" charset="0"/>
              </a:rPr>
              <a:t>: </a:t>
            </a:r>
            <a:r>
              <a:rPr lang="en-US" sz="2000" dirty="0" smtClean="0"/>
              <a:t>Suppose for a new admission, until and unless a student opts for a branch, data of the student cannot be inserted, or else we will have to set the branch information as </a:t>
            </a:r>
            <a:r>
              <a:rPr lang="en-US" sz="2000" b="1" dirty="0" smtClean="0"/>
              <a:t>NULL</a:t>
            </a:r>
            <a:r>
              <a:rPr lang="en-US" sz="2000" dirty="0" smtClean="0"/>
              <a:t>.</a:t>
            </a:r>
          </a:p>
          <a:p>
            <a:r>
              <a:rPr lang="en-US" sz="2000" dirty="0" smtClean="0"/>
              <a:t>Also, if we have to insert data of 100 students of same branch, then the branch information will be repeated for all those 100 students.</a:t>
            </a:r>
          </a:p>
          <a:p>
            <a:r>
              <a:rPr lang="en-US" sz="2000" dirty="0" smtClean="0"/>
              <a:t>These scenarios are nothing but </a:t>
            </a:r>
            <a:r>
              <a:rPr lang="en-US" sz="2000" b="1" dirty="0" smtClean="0"/>
              <a:t>Insertion anomalies</a:t>
            </a:r>
            <a:r>
              <a:rPr lang="en-US" sz="2000" dirty="0" smtClean="0"/>
              <a:t>.</a:t>
            </a:r>
          </a:p>
        </p:txBody>
      </p:sp>
      <p:sp>
        <p:nvSpPr>
          <p:cNvPr id="7" name="Rectangle 6"/>
          <p:cNvSpPr/>
          <p:nvPr/>
        </p:nvSpPr>
        <p:spPr>
          <a:xfrm>
            <a:off x="203174" y="2962817"/>
            <a:ext cx="8655106" cy="132343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t>
            </a:r>
            <a:r>
              <a:rPr lang="en-IN" sz="2000" b="1" dirty="0" smtClean="0">
                <a:latin typeface="Arial" panose="020B0604020202020204" pitchFamily="34" charset="0"/>
                <a:cs typeface="Arial" panose="020B0604020202020204" pitchFamily="34" charset="0"/>
              </a:rPr>
              <a:t>anomaly: </a:t>
            </a:r>
            <a:r>
              <a:rPr lang="en-US" sz="2000" dirty="0" smtClean="0"/>
              <a:t>What if Mr. X leaves the college? or is no longer the HOD of computer science department? In that case all the student records will have to be updated, and if by mistake we miss any record, it will lead to data inconsistency. This is </a:t>
            </a:r>
            <a:r>
              <a:rPr lang="en-US" sz="2000" b="1" dirty="0" smtClean="0"/>
              <a:t>Updation anomaly</a:t>
            </a:r>
            <a:r>
              <a:rPr lang="en-US" sz="2000" dirty="0" smtClean="0"/>
              <a:t>.</a:t>
            </a:r>
            <a:endParaRPr lang="en-IN" sz="2000" dirty="0">
              <a:latin typeface="Arial" panose="020B0604020202020204" pitchFamily="34" charset="0"/>
              <a:cs typeface="Arial" panose="020B0604020202020204" pitchFamily="34" charset="0"/>
            </a:endParaRPr>
          </a:p>
        </p:txBody>
      </p:sp>
      <p:sp>
        <p:nvSpPr>
          <p:cNvPr id="8" name="Rectangle 7"/>
          <p:cNvSpPr/>
          <p:nvPr/>
        </p:nvSpPr>
        <p:spPr>
          <a:xfrm>
            <a:off x="203174" y="4696362"/>
            <a:ext cx="8655106" cy="132343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US" sz="2000" dirty="0" smtClean="0"/>
              <a:t>In our </a:t>
            </a:r>
            <a:r>
              <a:rPr lang="en-US" sz="2000" b="1" dirty="0" smtClean="0"/>
              <a:t>Student</a:t>
            </a:r>
            <a:r>
              <a:rPr lang="en-US" sz="2000" dirty="0" smtClean="0"/>
              <a:t> table, two different informations are kept together, Student information and Branch information. Hence, at the end of the academic year, if student records are deleted, we will also lose the branch information. This is </a:t>
            </a:r>
            <a:r>
              <a:rPr lang="en-US" sz="2000" b="1" dirty="0" smtClean="0"/>
              <a:t>Deletion anomaly.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2408683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INSERT ROWS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a:t>
            </a:r>
            <a:r>
              <a:rPr lang="en-IN" dirty="0" smtClean="0">
                <a:latin typeface="Arial" panose="020B0604020202020204" pitchFamily="34" charset="0"/>
                <a:cs typeface="Arial" panose="020B0604020202020204" pitchFamily="34" charset="0"/>
              </a:rPr>
              <a:t>VALUES</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smtClean="0">
                  <a:solidFill>
                    <a:srgbClr val="C8A0C3"/>
                  </a:solidFill>
                </a:rPr>
                <a:t>Column List</a:t>
              </a:r>
              <a:endParaRPr lang="en-IN" dirty="0">
                <a:solidFill>
                  <a:srgbClr val="C8A0C3"/>
                </a:solidFill>
              </a:endParaRP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smtClean="0">
                  <a:solidFill>
                    <a:srgbClr val="C8A0C3"/>
                  </a:solidFill>
                </a:rPr>
                <a:t>Column Values</a:t>
              </a:r>
              <a:endParaRPr lang="en-IN" dirty="0">
                <a:solidFill>
                  <a:srgbClr val="C8A0C3"/>
                </a:solidFill>
              </a:endParaRP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smtClean="0">
                  <a:solidFill>
                    <a:srgbClr val="C8A0C3"/>
                  </a:solidFill>
                </a:rPr>
                <a:t>Inserting multiple rows</a:t>
              </a:r>
              <a:endParaRPr lang="en-IN" dirty="0">
                <a:solidFill>
                  <a:srgbClr val="C8A0C3"/>
                </a:solidFill>
              </a:endParaRP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 xmlns:p14="http://schemas.microsoft.com/office/powerpoint/2010/main" val="2779365987"/>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encoding/decoding</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smtClean="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smtClean="0">
                <a:latin typeface="Arial" panose="020B0604020202020204" pitchFamily="34" charset="0"/>
                <a:cs typeface="Arial" panose="020B0604020202020204" pitchFamily="34" charset="0"/>
              </a:rPr>
              <a:t>Rijndael</a:t>
            </a:r>
            <a:r>
              <a:rPr lang="en-US"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smtClean="0">
                <a:solidFill>
                  <a:srgbClr val="0070C0"/>
                </a:solidFill>
                <a:latin typeface="Arial" pitchFamily="34" charset="0"/>
                <a:cs typeface="Arial" pitchFamily="34" charset="0"/>
              </a:rPr>
              <a:t>INSERT INTO </a:t>
            </a:r>
            <a:r>
              <a:rPr lang="en-US" dirty="0" smtClean="0">
                <a:latin typeface="Arial" pitchFamily="34" charset="0"/>
                <a:cs typeface="Arial" pitchFamily="34" charset="0"/>
              </a:rPr>
              <a:t>TEMP</a:t>
            </a:r>
            <a:r>
              <a:rPr lang="en-US" dirty="0" smtClean="0">
                <a:solidFill>
                  <a:srgbClr val="0070C0"/>
                </a:solidFill>
                <a:latin typeface="Arial" pitchFamily="34" charset="0"/>
                <a:cs typeface="Arial" pitchFamily="34" charset="0"/>
              </a:rPr>
              <a:t> </a:t>
            </a:r>
            <a:r>
              <a:rPr lang="en-US" dirty="0" smtClean="0">
                <a:latin typeface="Arial" pitchFamily="34" charset="0"/>
                <a:cs typeface="Arial" pitchFamily="34" charset="0"/>
              </a:rPr>
              <a:t>VALUES(1,"SALEEL1", </a:t>
            </a:r>
            <a:r>
              <a:rPr lang="en-US" dirty="0" smtClean="0">
                <a:solidFill>
                  <a:schemeClr val="accent4">
                    <a:lumMod val="50000"/>
                  </a:schemeClr>
                </a:solidFill>
                <a:latin typeface="Arial" pitchFamily="34" charset="0"/>
                <a:cs typeface="Arial" pitchFamily="34" charset="0"/>
              </a:rPr>
              <a:t>AES_ENCRYPT(</a:t>
            </a:r>
            <a:r>
              <a:rPr lang="en-US" dirty="0" smtClean="0">
                <a:solidFill>
                  <a:srgbClr val="00B050"/>
                </a:solidFill>
                <a:latin typeface="Arial" pitchFamily="34" charset="0"/>
                <a:cs typeface="Arial" pitchFamily="34" charset="0"/>
              </a:rPr>
              <a:t>'SHARMIN', 'KEY1'</a:t>
            </a:r>
            <a:r>
              <a:rPr lang="en-US" dirty="0" smtClean="0">
                <a:solidFill>
                  <a:schemeClr val="accent4">
                    <a:lumMod val="50000"/>
                  </a:schemeClr>
                </a:solidFill>
                <a:latin typeface="Arial" pitchFamily="34" charset="0"/>
                <a:cs typeface="Arial" pitchFamily="34" charset="0"/>
              </a:rPr>
              <a:t>)</a:t>
            </a:r>
            <a:r>
              <a:rPr lang="en-US" dirty="0" smtClean="0">
                <a:solidFill>
                  <a:srgbClr val="0070C0"/>
                </a:solidFill>
                <a:latin typeface="Arial" pitchFamily="34" charset="0"/>
                <a:cs typeface="Arial" pitchFamily="34" charset="0"/>
              </a:rPr>
              <a:t>);</a:t>
            </a:r>
          </a:p>
          <a:p>
            <a:endParaRPr lang="en-US" dirty="0" smtClean="0">
              <a:solidFill>
                <a:srgbClr val="0070C0"/>
              </a:solidFill>
              <a:latin typeface="Arial" pitchFamily="34" charset="0"/>
              <a:cs typeface="Arial" pitchFamily="34" charset="0"/>
            </a:endParaRPr>
          </a:p>
          <a:p>
            <a:r>
              <a:rPr lang="en-US" dirty="0" smtClean="0">
                <a:solidFill>
                  <a:srgbClr val="0070C0"/>
                </a:solidFill>
                <a:latin typeface="Arial" pitchFamily="34" charset="0"/>
                <a:cs typeface="Arial" pitchFamily="34" charset="0"/>
              </a:rPr>
              <a:t>SELECT </a:t>
            </a:r>
            <a:r>
              <a:rPr lang="en-US" dirty="0" smtClean="0">
                <a:latin typeface="Arial" pitchFamily="34" charset="0"/>
                <a:cs typeface="Arial" pitchFamily="34" charset="0"/>
              </a:rPr>
              <a:t>ID, ENAME, </a:t>
            </a:r>
            <a:r>
              <a:rPr lang="en-US" dirty="0" smtClean="0">
                <a:solidFill>
                  <a:srgbClr val="0070C0"/>
                </a:solidFill>
                <a:latin typeface="Arial" pitchFamily="34" charset="0"/>
                <a:cs typeface="Arial" pitchFamily="34" charset="0"/>
              </a:rPr>
              <a:t>CONVERT(</a:t>
            </a:r>
            <a:r>
              <a:rPr lang="en-US" dirty="0" smtClean="0">
                <a:solidFill>
                  <a:schemeClr val="accent4">
                    <a:lumMod val="50000"/>
                  </a:schemeClr>
                </a:solidFill>
                <a:latin typeface="Arial" pitchFamily="34" charset="0"/>
                <a:cs typeface="Arial" pitchFamily="34" charset="0"/>
              </a:rPr>
              <a:t>AES_DECRYPT(</a:t>
            </a:r>
            <a:r>
              <a:rPr lang="en-US" dirty="0" smtClean="0">
                <a:latin typeface="Arial" pitchFamily="34" charset="0"/>
                <a:cs typeface="Arial" pitchFamily="34" charset="0"/>
              </a:rPr>
              <a:t>PASSWORD</a:t>
            </a:r>
            <a:r>
              <a:rPr lang="en-US" dirty="0" smtClean="0">
                <a:solidFill>
                  <a:srgbClr val="0070C0"/>
                </a:solidFill>
                <a:latin typeface="Arial" pitchFamily="34" charset="0"/>
                <a:cs typeface="Arial" pitchFamily="34" charset="0"/>
              </a:rPr>
              <a:t>, </a:t>
            </a:r>
            <a:r>
              <a:rPr lang="en-US" dirty="0" smtClean="0">
                <a:solidFill>
                  <a:srgbClr val="00B050"/>
                </a:solidFill>
                <a:latin typeface="Arial" pitchFamily="34" charset="0"/>
                <a:cs typeface="Arial" pitchFamily="34" charset="0"/>
              </a:rPr>
              <a:t>'KEY1'</a:t>
            </a:r>
            <a:r>
              <a:rPr lang="en-US" dirty="0" smtClean="0">
                <a:solidFill>
                  <a:schemeClr val="accent4">
                    <a:lumMod val="50000"/>
                  </a:schemeClr>
                </a:solidFill>
                <a:latin typeface="Arial" pitchFamily="34" charset="0"/>
                <a:cs typeface="Arial" pitchFamily="34" charset="0"/>
              </a:rPr>
              <a:t>)</a:t>
            </a:r>
            <a:r>
              <a:rPr lang="en-US" dirty="0" smtClean="0">
                <a:solidFill>
                  <a:srgbClr val="0070C0"/>
                </a:solidFill>
                <a:latin typeface="Arial" pitchFamily="34" charset="0"/>
                <a:cs typeface="Arial" pitchFamily="34" charset="0"/>
              </a:rPr>
              <a:t> USING UTF8) FROM </a:t>
            </a:r>
            <a:r>
              <a:rPr lang="en-US" dirty="0" smtClean="0">
                <a:latin typeface="Arial" pitchFamily="34" charset="0"/>
                <a:cs typeface="Arial" pitchFamily="34" charset="0"/>
              </a:rPr>
              <a:t>TEMP;</a:t>
            </a:r>
            <a:endParaRPr lang="en-US" dirty="0" smtClean="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smtClean="0"/>
              <a:t>AES_ENCRYPT() encrypts the string str using the key string key_str and returns a binary string containing the encrypted output. AES_DECRYPT() decrypts the encrypted string crypt_str using the key string key_str and returns the original plaintext string.</a:t>
            </a:r>
            <a:endParaRPr lang="en-US" dirty="0"/>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smtClean="0">
                <a:solidFill>
                  <a:srgbClr val="006C86"/>
                </a:solidFill>
              </a:rPr>
              <a:t>AES_ENCRYPT(str, key_str)</a:t>
            </a:r>
          </a:p>
          <a:p>
            <a:pPr>
              <a:lnSpc>
                <a:spcPct val="150000"/>
              </a:lnSpc>
            </a:pPr>
            <a:r>
              <a:rPr lang="en-US" dirty="0" smtClean="0">
                <a:solidFill>
                  <a:srgbClr val="006C86"/>
                </a:solidFill>
              </a:rPr>
              <a:t>AES_DECRYPT(str, key_str)</a:t>
            </a:r>
          </a:p>
        </p:txBody>
      </p:sp>
    </p:spTree>
    <p:extLst>
      <p:ext uri="{BB962C8B-B14F-4D97-AF65-F5344CB8AC3E}">
        <p14:creationId xmlns="" xmlns:p14="http://schemas.microsoft.com/office/powerpoint/2010/main" val="34588532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smtClean="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smtClean="0">
                <a:latin typeface="Arial" pitchFamily="34" charset="0"/>
                <a:ea typeface="MS Mincho" pitchFamily="49" charset="-128"/>
                <a:cs typeface="Arial" pitchFamily="34" charset="0"/>
              </a:rPr>
              <a:t>attributes </a:t>
            </a:r>
            <a:r>
              <a:rPr lang="en-US" sz="2400" dirty="0" smtClean="0">
                <a:latin typeface="Arial" pitchFamily="34" charset="0"/>
                <a:ea typeface="MS Mincho" pitchFamily="49" charset="-128"/>
                <a:cs typeface="Arial" pitchFamily="34" charset="0"/>
              </a:rPr>
              <a:t>is called an </a:t>
            </a:r>
            <a:r>
              <a:rPr lang="en-US" sz="2800" b="1" dirty="0" smtClean="0">
                <a:latin typeface="Arial" pitchFamily="34" charset="0"/>
                <a:ea typeface="MS Mincho" pitchFamily="49" charset="-128"/>
                <a:cs typeface="Arial" pitchFamily="34" charset="0"/>
              </a:rPr>
              <a:t>entity type. </a:t>
            </a:r>
          </a:p>
          <a:p>
            <a:endParaRPr lang="en-US" sz="2400" dirty="0" smtClean="0">
              <a:latin typeface="Arial" pitchFamily="34" charset="0"/>
              <a:ea typeface="MS Mincho" pitchFamily="49" charset="-128"/>
              <a:cs typeface="Arial" pitchFamily="34" charset="0"/>
            </a:endParaRPr>
          </a:p>
          <a:p>
            <a:r>
              <a:rPr lang="en-US" sz="2400" dirty="0" smtClean="0">
                <a:latin typeface="Arial" pitchFamily="34" charset="0"/>
                <a:ea typeface="MS Mincho" pitchFamily="49" charset="-128"/>
                <a:cs typeface="Arial" pitchFamily="34" charset="0"/>
              </a:rPr>
              <a:t>Each entity type in the database is described by a </a:t>
            </a:r>
            <a:r>
              <a:rPr lang="en-US" sz="2800" b="1" dirty="0" smtClean="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smtClean="0">
                <a:latin typeface="Arial" pitchFamily="34" charset="0"/>
                <a:ea typeface="MS Mincho" pitchFamily="49" charset="-128"/>
                <a:cs typeface="Arial" pitchFamily="34" charset="0"/>
              </a:rPr>
              <a:t> </a:t>
            </a:r>
            <a:r>
              <a:rPr lang="en-US" sz="2800" b="1" dirty="0" smtClean="0">
                <a:latin typeface="Arial" pitchFamily="34" charset="0"/>
                <a:ea typeface="MS Mincho" pitchFamily="49" charset="-128"/>
                <a:cs typeface="Arial" pitchFamily="34" charset="0"/>
              </a:rPr>
              <a:t>a list of attributes</a:t>
            </a:r>
            <a:r>
              <a:rPr lang="en-US" sz="2400" b="1" dirty="0" smtClean="0">
                <a:latin typeface="Arial" pitchFamily="34" charset="0"/>
                <a:ea typeface="MS Mincho" pitchFamily="49" charset="-128"/>
                <a:cs typeface="Arial" pitchFamily="34" charset="0"/>
              </a:rPr>
              <a:t>.</a:t>
            </a:r>
            <a:r>
              <a:rPr lang="en-US" sz="2400" dirty="0" smtClean="0">
                <a:latin typeface="Arial" pitchFamily="34" charset="0"/>
                <a:ea typeface="MS Mincho" pitchFamily="49" charset="-128"/>
                <a:cs typeface="Arial" pitchFamily="34" charset="0"/>
              </a:rPr>
              <a:t> </a:t>
            </a:r>
          </a:p>
          <a:p>
            <a:endParaRPr lang="en-US" sz="2400" dirty="0" smtClean="0">
              <a:latin typeface="Arial" pitchFamily="34" charset="0"/>
              <a:ea typeface="MS Mincho" pitchFamily="49" charset="-128"/>
              <a:cs typeface="Arial" pitchFamily="34" charset="0"/>
            </a:endParaRPr>
          </a:p>
          <a:p>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lang="en-US" sz="2400" b="1" dirty="0" smtClean="0">
                <a:solidFill>
                  <a:srgbClr val="FF0000"/>
                </a:solidFill>
                <a:latin typeface="Arial" pitchFamily="34" charset="0"/>
                <a:ea typeface="MS Mincho" pitchFamily="49" charset="-128"/>
                <a:cs typeface="Arial" pitchFamily="34" charset="0"/>
              </a:rPr>
              <a:t> </a:t>
            </a:r>
            <a:r>
              <a:rPr lang="en-US" sz="2400" dirty="0" smtClean="0">
                <a:latin typeface="Arial" pitchFamily="34" charset="0"/>
                <a:ea typeface="MS Mincho" pitchFamily="49" charset="-128"/>
                <a:cs typeface="Arial" pitchFamily="34" charset="0"/>
              </a:rPr>
              <a:t>an entity Person is an entity type that has </a:t>
            </a:r>
            <a:r>
              <a:rPr lang="en-US" sz="2400" i="1" dirty="0" smtClean="0">
                <a:latin typeface="Arial" pitchFamily="34" charset="0"/>
                <a:ea typeface="MS Mincho" pitchFamily="49" charset="-128"/>
                <a:cs typeface="Arial" pitchFamily="34" charset="0"/>
              </a:rPr>
              <a:t>Age, Name</a:t>
            </a:r>
            <a:r>
              <a:rPr lang="en-US" sz="2400" dirty="0" smtClean="0">
                <a:latin typeface="Arial" pitchFamily="34" charset="0"/>
                <a:ea typeface="MS Mincho" pitchFamily="49" charset="-128"/>
                <a:cs typeface="Arial" pitchFamily="34" charset="0"/>
              </a:rPr>
              <a:t> and </a:t>
            </a:r>
            <a:r>
              <a:rPr lang="en-US" sz="2400" i="1" dirty="0" smtClean="0">
                <a:latin typeface="Arial" pitchFamily="34" charset="0"/>
                <a:ea typeface="MS Mincho" pitchFamily="49" charset="-128"/>
                <a:cs typeface="Arial" pitchFamily="34" charset="0"/>
              </a:rPr>
              <a:t>Address</a:t>
            </a:r>
            <a:r>
              <a:rPr lang="en-US" sz="2400" dirty="0" smtClean="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smtClean="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Person (Age, Name, Address</a:t>
            </a:r>
            <a:r>
              <a:rPr lang="en-US" sz="1200" b="1" i="1" dirty="0" smtClean="0">
                <a:latin typeface="Arial" pitchFamily="34" charset="0"/>
                <a:ea typeface="MS Mincho" pitchFamily="49" charset="-128"/>
                <a:cs typeface="Arial" pitchFamily="34" charset="0"/>
              </a:rPr>
              <a:t> ,. . .)</a:t>
            </a:r>
            <a:r>
              <a:rPr kumimoji="0" lang="en-US" sz="1200"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		                      </a:t>
            </a:r>
            <a:r>
              <a:rPr lang="en-US" b="1" i="1" dirty="0" smtClean="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a:t>
            </a:r>
            <a:r>
              <a:rPr lang="en-US" sz="4000" b="1" i="1" dirty="0" smtClean="0">
                <a:solidFill>
                  <a:srgbClr val="FFFF00"/>
                </a:solidFill>
                <a:latin typeface="Arial" pitchFamily="34" charset="0"/>
                <a:cs typeface="Arial" pitchFamily="34" charset="0"/>
              </a:rPr>
              <a:t>type</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45885321"/>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281477927"/>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a:t>
            </a:r>
            <a:r>
              <a:rPr lang="en-IN" dirty="0" smtClean="0">
                <a:latin typeface="Arial" panose="020B0604020202020204" pitchFamily="34" charset="0"/>
                <a:cs typeface="Arial" panose="020B0604020202020204" pitchFamily="34" charset="0"/>
              </a:rPr>
              <a:t>INSERT </a:t>
            </a:r>
            <a:r>
              <a:rPr lang="en-IN" dirty="0">
                <a:latin typeface="Arial" panose="020B0604020202020204" pitchFamily="34" charset="0"/>
                <a:cs typeface="Arial" panose="020B0604020202020204" pitchFamily="34" charset="0"/>
              </a:rPr>
              <a:t>...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 xmlns:p14="http://schemas.microsoft.com/office/powerpoint/2010/main" val="345885321"/>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a:t>
            </a:r>
            <a:r>
              <a:rPr lang="en-IN" sz="4800" dirty="0">
                <a:solidFill>
                  <a:srgbClr val="DC525C"/>
                </a:solidFill>
                <a:latin typeface="Segoe UI Light" panose="020B0502040204020203" pitchFamily="34" charset="0"/>
                <a:cs typeface="Segoe UI Light" panose="020B0502040204020203" pitchFamily="34" charset="0"/>
              </a:rPr>
              <a:t>ON DUPLICATE KEY</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14590608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smtClean="0">
                <a:latin typeface="Arial" panose="020B0604020202020204" pitchFamily="34" charset="0"/>
                <a:cs typeface="Arial" panose="020B0604020202020204" pitchFamily="34" charset="0"/>
              </a:rPr>
              <a:t> TEMP (</a:t>
            </a:r>
            <a:r>
              <a:rPr lang="en-IN" sz="1600" dirty="0">
                <a:latin typeface="Arial" panose="020B0604020202020204" pitchFamily="34" charset="0"/>
                <a:cs typeface="Arial" panose="020B0604020202020204" pitchFamily="34" charset="0"/>
              </a:rPr>
              <a:t>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 xmlns:p14="http://schemas.microsoft.com/office/powerpoint/2010/main" val="3446041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 xmlns:p14="http://schemas.microsoft.com/office/powerpoint/2010/main" val="89723082"/>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INSERT ... SELECT, you can quickly insert many rows into a table from one or many tables</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1 + 1</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DEPTNO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MAX(DEPTNO)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+ 1</a:t>
            </a:r>
            <a:r>
              <a:rPr lang="en-IN" sz="1600" dirty="0" smtClean="0">
                <a:latin typeface="Arial" panose="020B0604020202020204" pitchFamily="34" charset="0"/>
                <a:cs typeface="Arial" panose="020B0604020202020204" pitchFamily="34" charset="0"/>
              </a:rPr>
              <a:t>, 'HRD', 'BARODA', 'r57px33px'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r>
              <a:rPr lang="en-IN" sz="1600" dirty="0" smtClean="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2444856781"/>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6501712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50,'RESEARCH','DALLAS</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DEPT(DEPTNO, DNAME) </a:t>
            </a:r>
            <a:r>
              <a:rPr lang="en-IN" sz="1600" dirty="0" smtClean="0">
                <a:solidFill>
                  <a:srgbClr val="0077AA"/>
                </a:solidFill>
                <a:latin typeface="Arial" panose="020B0604020202020204" pitchFamily="34" charset="0"/>
                <a:ea typeface="Times New Roman" panose="02020603050405020304" pitchFamily="18" charset="0"/>
              </a:rPr>
              <a:t>VALUE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 xmlns:p14="http://schemas.microsoft.com/office/powerpoint/2010/main" val="84024703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10666634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smtClean="0"/>
                <a:t>Entity</a:t>
              </a:r>
              <a:endParaRPr lang="en-IN" dirty="0"/>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smtClean="0"/>
                <a:t>Attribute</a:t>
              </a:r>
              <a:endParaRPr lang="en-IN" dirty="0"/>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a:t>
            </a:r>
            <a:r>
              <a:rPr lang="en-IN" dirty="0" smtClean="0">
                <a:solidFill>
                  <a:schemeClr val="accent6">
                    <a:lumMod val="75000"/>
                  </a:schemeClr>
                </a:solidFill>
                <a:latin typeface="Arial" panose="020B0604020202020204" pitchFamily="34" charset="0"/>
                <a:cs typeface="Arial" panose="020B0604020202020204" pitchFamily="34" charset="0"/>
              </a:rPr>
              <a:t>For </a:t>
            </a:r>
            <a:r>
              <a:rPr lang="en-IN" dirty="0">
                <a:solidFill>
                  <a:schemeClr val="accent6">
                    <a:lumMod val="75000"/>
                  </a:schemeClr>
                </a:solidFill>
                <a:latin typeface="Arial" panose="020B0604020202020204" pitchFamily="34" charset="0"/>
                <a:cs typeface="Arial" panose="020B0604020202020204" pitchFamily="34" charset="0"/>
              </a:rPr>
              <a:t>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a:t>
            </a:r>
            <a:r>
              <a:rPr lang="en-IN" dirty="0" smtClean="0">
                <a:solidFill>
                  <a:schemeClr val="accent6">
                    <a:lumMod val="75000"/>
                  </a:schemeClr>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 xmlns:p14="http://schemas.microsoft.com/office/powerpoint/2010/main" val="2234012022"/>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DEPTNO=10</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DEPTNO=50</a:t>
            </a:r>
            <a:r>
              <a:rPr lang="en-IN" sz="1600" dirty="0" smtClean="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 xmlns:p14="http://schemas.microsoft.com/office/powerpoint/2010/main" val="37017902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SELECT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15248624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REPLACEDEPT;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latin typeface="Arial" panose="020B0604020202020204" pitchFamily="34" charset="0"/>
                <a:cs typeface="Arial" panose="020B0604020202020204" pitchFamily="34" charset="0"/>
              </a:rPr>
              <a:t>(DEPTNO,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DNAME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 xmlns:p14="http://schemas.microsoft.com/office/powerpoint/2010/main" val="358839176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smtClean="0">
                <a:solidFill>
                  <a:schemeClr val="bg1"/>
                </a:solidFill>
              </a:rPr>
              <a:t>ORDER BY in UPDATE: if </a:t>
            </a:r>
            <a:r>
              <a:rPr lang="en-IN" dirty="0">
                <a:solidFill>
                  <a:schemeClr val="bg1"/>
                </a:solidFill>
              </a:rPr>
              <a:t>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a:t>
            </a:r>
            <a:r>
              <a:rPr lang="en-IN" smtClean="0">
                <a:solidFill>
                  <a:schemeClr val="bg1"/>
                </a:solidFill>
              </a:rPr>
              <a:t>values</a:t>
            </a:r>
            <a:endParaRPr lang="en-IN" dirty="0">
              <a:solidFill>
                <a:schemeClr val="bg1"/>
              </a:solidFill>
            </a:endParaRPr>
          </a:p>
        </p:txBody>
      </p:sp>
      <p:sp>
        <p:nvSpPr>
          <p:cNvPr id="3" name="Rectangle 2"/>
          <p:cNvSpPr/>
          <p:nvPr/>
        </p:nvSpPr>
        <p:spPr>
          <a:xfrm>
            <a:off x="304800" y="4814386"/>
            <a:ext cx="6011454" cy="369332"/>
          </a:xfrm>
          <a:prstGeom prst="rect">
            <a:avLst/>
          </a:prstGeom>
        </p:spPr>
        <p:txBody>
          <a:bodyPr wrap="none">
            <a:spAutoFit/>
          </a:bodyPr>
          <a:lstStyle/>
          <a:p>
            <a:r>
              <a:rPr lang="en-IN" dirty="0" smtClean="0">
                <a:solidFill>
                  <a:srgbClr val="0077AA"/>
                </a:solidFill>
                <a:latin typeface="Gill Sans MT (Body)"/>
                <a:ea typeface="Times New Roman" panose="02020603050405020304" pitchFamily="18" charset="0"/>
              </a:rPr>
              <a:t>UPDATE</a:t>
            </a:r>
            <a:r>
              <a:rPr lang="en-IN" dirty="0" smtClean="0">
                <a:latin typeface="Gill Sans MT (Body)"/>
              </a:rPr>
              <a:t> TEMP </a:t>
            </a:r>
            <a:r>
              <a:rPr lang="en-IN" dirty="0" smtClean="0">
                <a:solidFill>
                  <a:srgbClr val="0077AA"/>
                </a:solidFill>
                <a:latin typeface="Gill Sans MT (Body)"/>
                <a:ea typeface="Times New Roman" panose="02020603050405020304" pitchFamily="18" charset="0"/>
              </a:rPr>
              <a:t>SET</a:t>
            </a:r>
            <a:r>
              <a:rPr lang="en-IN" dirty="0" smtClean="0">
                <a:latin typeface="Gill Sans MT (Body)"/>
              </a:rPr>
              <a:t> C1 = C1 + 1 </a:t>
            </a:r>
            <a:r>
              <a:rPr lang="en-IN" dirty="0" smtClean="0">
                <a:solidFill>
                  <a:srgbClr val="0077AA"/>
                </a:solidFill>
                <a:latin typeface="Gill Sans MT (Body)"/>
                <a:ea typeface="Times New Roman" panose="02020603050405020304" pitchFamily="18" charset="0"/>
              </a:rPr>
              <a:t>ORDER</a:t>
            </a:r>
            <a:r>
              <a:rPr lang="en-IN" dirty="0" smtClean="0">
                <a:latin typeface="Gill Sans MT (Body)"/>
              </a:rPr>
              <a:t> </a:t>
            </a:r>
            <a:r>
              <a:rPr lang="en-IN" dirty="0" smtClean="0">
                <a:solidFill>
                  <a:srgbClr val="0077AA"/>
                </a:solidFill>
                <a:latin typeface="Gill Sans MT (Body)"/>
                <a:ea typeface="Times New Roman" panose="02020603050405020304" pitchFamily="18" charset="0"/>
              </a:rPr>
              <a:t>BY</a:t>
            </a:r>
            <a:r>
              <a:rPr lang="en-IN" dirty="0" smtClean="0">
                <a:latin typeface="Gill Sans MT (Body)"/>
              </a:rPr>
              <a:t> C1 </a:t>
            </a:r>
            <a:r>
              <a:rPr lang="en-IN" dirty="0" smtClean="0">
                <a:solidFill>
                  <a:srgbClr val="0077AA"/>
                </a:solidFill>
                <a:latin typeface="Gill Sans MT (Body)"/>
                <a:ea typeface="Times New Roman" panose="02020603050405020304" pitchFamily="18" charset="0"/>
              </a:rPr>
              <a:t>DESC</a:t>
            </a:r>
            <a:r>
              <a:rPr lang="en-IN" dirty="0" smtClean="0">
                <a:latin typeface="Gill Sans MT (Body)"/>
              </a:rPr>
              <a:t>;</a:t>
            </a:r>
            <a:endParaRPr lang="en-IN" dirty="0">
              <a:latin typeface="Gill Sans MT (Body)"/>
            </a:endParaRPr>
          </a:p>
        </p:txBody>
      </p:sp>
    </p:spTree>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237116413"/>
      </p:ext>
    </p:extLst>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UPDATE</a:t>
            </a:r>
          </a:p>
        </p:txBody>
      </p:sp>
    </p:spTree>
    <p:extLst>
      <p:ext uri="{BB962C8B-B14F-4D97-AF65-F5344CB8AC3E}">
        <p14:creationId xmlns="" xmlns:p14="http://schemas.microsoft.com/office/powerpoint/2010/main" val="9755666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a:t>
            </a:r>
            <a:r>
              <a:rPr lang="en-IN" sz="1600" dirty="0">
                <a:latin typeface="Arial" panose="020B0604020202020204" pitchFamily="34" charset="0"/>
                <a:cs typeface="Arial" panose="020B0604020202020204" pitchFamily="34" charset="0"/>
              </a:rPr>
              <a:t>DEPT</a:t>
            </a:r>
            <a:r>
              <a:rPr lang="en-IN" sz="1600" dirty="0">
                <a:solidFill>
                  <a:srgbClr val="DD4A68"/>
                </a:solidFill>
                <a:latin typeface="Arial" panose="020B0604020202020204" pitchFamily="34" charset="0"/>
                <a:ea typeface="Times New Roman" panose="02020603050405020304" pitchFamily="18" charset="0"/>
              </a:rPr>
              <a:t> SET EMP.pwd = DEPT.pwd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 xmlns:p14="http://schemas.microsoft.com/office/powerpoint/2010/main" val="154391587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Single-Table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a:t>
            </a:r>
            <a:r>
              <a:rPr lang="en-IN" dirty="0" smtClean="0">
                <a:latin typeface="Arial" panose="020B0604020202020204" pitchFamily="34" charset="0"/>
                <a:cs typeface="Arial" panose="020B0604020202020204" pitchFamily="34" charset="0"/>
              </a:rPr>
              <a:t>optional </a:t>
            </a:r>
            <a:r>
              <a:rPr lang="en-IN" dirty="0">
                <a:latin typeface="Arial" panose="020B0604020202020204" pitchFamily="34" charset="0"/>
                <a:cs typeface="Arial" panose="020B0604020202020204" pitchFamily="34" charset="0"/>
              </a:rPr>
              <a:t>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smtClean="0">
                <a:latin typeface="Segoe UI Light" panose="020B0502040204020203" pitchFamily="34" charset="0"/>
                <a:cs typeface="Segoe UI Light" panose="020B0502040204020203" pitchFamily="34" charset="0"/>
              </a:rPr>
              <a:t>LIMIT clauses </a:t>
            </a:r>
            <a:r>
              <a:rPr lang="en-IN" sz="2000" dirty="0">
                <a:latin typeface="Segoe UI Light" panose="020B0502040204020203" pitchFamily="34" charset="0"/>
                <a:cs typeface="Segoe UI Light" panose="020B0502040204020203" pitchFamily="34" charset="0"/>
              </a:rPr>
              <a:t>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38679953"/>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 xmlns:p14="http://schemas.microsoft.com/office/powerpoint/2010/main" val="287609219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a:t>
            </a:r>
            <a:r>
              <a:rPr lang="en-IN" sz="3600" dirty="0" smtClean="0">
                <a:solidFill>
                  <a:srgbClr val="222222"/>
                </a:solidFill>
                <a:latin typeface="arial" panose="020B0604020202020204" pitchFamily="34" charset="0"/>
              </a:rPr>
              <a:t>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smtClean="0">
                <a:solidFill>
                  <a:srgbClr val="C00000"/>
                </a:solidFill>
                <a:latin typeface="Arial" panose="020B0604020202020204" pitchFamily="34" charset="0"/>
                <a:cs typeface="Arial" panose="020B0604020202020204" pitchFamily="34" charset="0"/>
              </a:rPr>
              <a:t>COLUMNS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smtClean="0">
                <a:solidFill>
                  <a:srgbClr val="C00000"/>
                </a:solidFill>
                <a:latin typeface="Arial" panose="020B0604020202020204" pitchFamily="34" charset="0"/>
                <a:cs typeface="Arial" panose="020B0604020202020204" pitchFamily="34" charset="0"/>
              </a:rPr>
              <a:t>ATTRIBUTES / FIELDS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whereas </a:t>
            </a:r>
            <a:r>
              <a:rPr lang="en-IN" sz="2000" dirty="0">
                <a:solidFill>
                  <a:srgbClr val="222426"/>
                </a:solidFill>
                <a:latin typeface="Arial" panose="020B0604020202020204" pitchFamily="34" charset="0"/>
                <a:cs typeface="Arial" panose="020B0604020202020204" pitchFamily="34" charset="0"/>
              </a:rPr>
              <a:t>the </a:t>
            </a:r>
            <a:r>
              <a:rPr lang="en-IN" sz="2000" b="1" dirty="0" smtClean="0">
                <a:solidFill>
                  <a:srgbClr val="C00000"/>
                </a:solidFill>
                <a:latin typeface="Arial" panose="020B0604020202020204" pitchFamily="34" charset="0"/>
                <a:cs typeface="Arial" panose="020B0604020202020204" pitchFamily="34" charset="0"/>
              </a:rPr>
              <a:t>ROWS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a:solidFill>
                  <a:srgbClr val="C00000"/>
                </a:solidFill>
                <a:latin typeface="Arial" panose="020B0604020202020204" pitchFamily="34" charset="0"/>
                <a:cs typeface="Arial" panose="020B0604020202020204" pitchFamily="34" charset="0"/>
              </a:rPr>
              <a:t>RECORDS / </a:t>
            </a:r>
            <a:r>
              <a:rPr lang="en-IN" sz="2000" b="1" dirty="0" smtClean="0">
                <a:solidFill>
                  <a:srgbClr val="C00000"/>
                </a:solidFill>
                <a:latin typeface="Arial" panose="020B0604020202020204" pitchFamily="34" charset="0"/>
                <a:cs typeface="Arial" panose="020B0604020202020204" pitchFamily="34" charset="0"/>
              </a:rPr>
              <a:t>TUPLE</a:t>
            </a:r>
            <a:r>
              <a:rPr lang="en-IN" sz="2000" dirty="0" smtClean="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gridCol w="2117035"/>
                <a:gridCol w="1600200"/>
                <a:gridCol w="1577008"/>
                <a:gridCol w="1089991"/>
              </a:tblGrid>
              <a:tr h="401320">
                <a:tc>
                  <a:txBody>
                    <a:bodyPr/>
                    <a:lstStyle/>
                    <a:p>
                      <a:r>
                        <a:rPr lang="en-IN" b="0" dirty="0" smtClean="0">
                          <a:latin typeface="Arial" panose="020B0604020202020204" pitchFamily="34" charset="0"/>
                          <a:cs typeface="Arial" panose="020B0604020202020204" pitchFamily="34" charset="0"/>
                        </a:rPr>
                        <a:t>SSN</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EmployeeName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 Job</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Hiredate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Salary</a:t>
                      </a:r>
                      <a:endParaRPr lang="en-IN" b="0" dirty="0">
                        <a:latin typeface="Arial" panose="020B0604020202020204" pitchFamily="34" charset="0"/>
                        <a:cs typeface="Arial" panose="020B0604020202020204" pitchFamily="34" charset="0"/>
                      </a:endParaRPr>
                    </a:p>
                  </a:txBody>
                  <a:tcPr anchor="ctr">
                    <a:solidFill>
                      <a:schemeClr val="accent4"/>
                    </a:solidFill>
                  </a:tcPr>
                </a:tc>
              </a:tr>
              <a:tr h="401320">
                <a:tc>
                  <a:txBody>
                    <a:bodyPr/>
                    <a:lstStyle/>
                    <a:p>
                      <a:r>
                        <a:rPr lang="en-IN" dirty="0" smtClean="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KING</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PRESIDENT</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2017-02-15</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5000</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smtClean="0">
                <a:latin typeface="Arial" panose="020B0604020202020204" pitchFamily="34" charset="0"/>
                <a:cs typeface="Arial" panose="020B0604020202020204" pitchFamily="34" charset="0"/>
              </a:rPr>
              <a:t>Attributes</a:t>
            </a:r>
            <a:endParaRPr lang="en-IN" sz="2000" b="1" dirty="0">
              <a:latin typeface="Arial" panose="020B0604020202020204" pitchFamily="34" charset="0"/>
              <a:cs typeface="Arial" panose="020B0604020202020204" pitchFamily="34" charset="0"/>
            </a:endParaRP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smtClean="0">
                <a:latin typeface="Arial" panose="020B0604020202020204" pitchFamily="34" charset="0"/>
                <a:cs typeface="Arial" panose="020B0604020202020204" pitchFamily="34" charset="0"/>
              </a:rPr>
              <a:t>Rows</a:t>
            </a:r>
            <a:endParaRPr lang="en-IN" sz="2000" b="1" dirty="0">
              <a:latin typeface="Arial" panose="020B0604020202020204" pitchFamily="34" charset="0"/>
              <a:cs typeface="Arial" panose="020B0604020202020204" pitchFamily="34" charset="0"/>
            </a:endParaRP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smtClean="0">
                <a:latin typeface="Arial" panose="020B0604020202020204" pitchFamily="34" charset="0"/>
                <a:cs typeface="Arial" panose="020B0604020202020204" pitchFamily="34" charset="0"/>
              </a:rPr>
              <a:t>In Relation: EMP</a:t>
            </a:r>
            <a:endParaRPr lang="en-IN" b="1" dirty="0">
              <a:latin typeface="Arial" panose="020B0604020202020204" pitchFamily="34" charset="0"/>
              <a:cs typeface="Arial" panose="020B0604020202020204" pitchFamily="34" charset="0"/>
            </a:endParaRP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439560148"/>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2004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 WHERE c2</a:t>
            </a:r>
            <a:r>
              <a:rPr lang="en-US" sz="1600" dirty="0">
                <a:solidFill>
                  <a:srgbClr val="DD4A68"/>
                </a:solidFill>
                <a:latin typeface="Arial" panose="020B0604020202020204" pitchFamily="34" charset="0"/>
                <a:ea typeface="Times New Roman" panose="02020603050405020304" pitchFamily="18" charset="0"/>
              </a:rPr>
              <a:t>&lt;=2</a:t>
            </a:r>
            <a:r>
              <a:rPr lang="en-US"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58445707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smtClean="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smtClean="0"/>
                        <a:t> LENGTH</a:t>
                      </a:r>
                      <a:r>
                        <a:rPr lang="en-IN" baseline="0" dirty="0" smtClean="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Rectangle 3"/>
          <p:cNvSpPr/>
          <p:nvPr/>
        </p:nvSpPr>
        <p:spPr>
          <a:xfrm>
            <a:off x="152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endParaRPr lang="en-IN" sz="2000" dirty="0" smtClean="0">
              <a:solidFill>
                <a:srgbClr val="0089A4"/>
              </a:solidFill>
              <a:latin typeface="arial" panose="020B0604020202020204" pitchFamily="34" charset="0"/>
            </a:endParaRPr>
          </a:p>
          <a:p>
            <a:r>
              <a:rPr lang="en-IN" sz="2000" dirty="0">
                <a:solidFill>
                  <a:srgbClr val="0089A4"/>
                </a:solidFill>
                <a:latin typeface="arial" panose="020B0604020202020204" pitchFamily="34" charset="0"/>
              </a:rPr>
              <a:t>T</a:t>
            </a:r>
            <a:r>
              <a:rPr lang="en-IN" sz="2000" dirty="0" smtClean="0">
                <a:solidFill>
                  <a:srgbClr val="0089A4"/>
                </a:solidFill>
                <a:latin typeface="arial" panose="020B0604020202020204" pitchFamily="34" charset="0"/>
              </a:rPr>
              <a:t>he</a:t>
            </a:r>
            <a:r>
              <a:rPr lang="en-IN" sz="2000" dirty="0">
                <a:solidFill>
                  <a:srgbClr val="0089A4"/>
                </a:solidFill>
                <a:latin typeface="arial" panose="020B0604020202020204" pitchFamily="34" charset="0"/>
              </a:rPr>
              <a:t>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smtClean="0"/>
                        <a:t> LENGTH</a:t>
                      </a:r>
                      <a:r>
                        <a:rPr lang="en-IN" baseline="0" dirty="0" smtClean="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smtClean="0">
                <a:solidFill>
                  <a:srgbClr val="006C86"/>
                </a:solidFill>
                <a:latin typeface="arial" panose="020B0604020202020204" pitchFamily="34" charset="0"/>
              </a:rPr>
              <a:t>PAD_CHAR_TO_FULL_LENGTH</a:t>
            </a:r>
            <a:r>
              <a:rPr lang="en-IN" dirty="0" smtClean="0">
                <a:solidFill>
                  <a:srgbClr val="006C86"/>
                </a:solidFill>
                <a:latin typeface="arial" panose="020B0604020202020204" pitchFamily="34" charset="0"/>
              </a:rPr>
              <a:t> SQL </a:t>
            </a:r>
            <a:r>
              <a:rPr lang="en-IN" dirty="0">
                <a:solidFill>
                  <a:srgbClr val="006C86"/>
                </a:solidFill>
                <a:latin typeface="arial" panose="020B0604020202020204" pitchFamily="34" charset="0"/>
              </a:rPr>
              <a:t>mode is enabled)</a:t>
            </a:r>
          </a:p>
        </p:txBody>
      </p:sp>
      <p:sp>
        <p:nvSpPr>
          <p:cNvPr id="11" name="Rectangle 10"/>
          <p:cNvSpPr/>
          <p:nvPr/>
        </p:nvSpPr>
        <p:spPr>
          <a:xfrm>
            <a:off x="142844" y="1353909"/>
            <a:ext cx="8715436" cy="646331"/>
          </a:xfrm>
          <a:prstGeom prst="rect">
            <a:avLst/>
          </a:prstGeom>
        </p:spPr>
        <p:txBody>
          <a:bodyPr wrap="square">
            <a:spAutoFit/>
          </a:bodyPr>
          <a:lstStyle/>
          <a:p>
            <a:r>
              <a:rPr lang="en-US" dirty="0" smtClean="0">
                <a:solidFill>
                  <a:srgbClr val="0070C0"/>
                </a:solidFill>
              </a:rPr>
              <a:t>As of MySQL 8.0.13, PAD_CHAR_TO_FULL_LENGTH is deprecated. It will be removed in a future version of MySQL.</a:t>
            </a:r>
            <a:endParaRPr lang="en-US" dirty="0">
              <a:solidFill>
                <a:srgbClr val="0070C0"/>
              </a:solidFill>
            </a:endParaRPr>
          </a:p>
        </p:txBody>
      </p:sp>
    </p:spTree>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0-255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VARCHAR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0-65535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TINYTEXT [(length)]</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8</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TEXT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16</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MEDIUMTEXT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24</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LONGTEXT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32</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ENUM('value1',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65,535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SET('value1',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64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 xmlns:p14="http://schemas.microsoft.com/office/powerpoint/2010/main" val="2599020258"/>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ENUM</a:t>
            </a:r>
          </a:p>
        </p:txBody>
      </p:sp>
      <p:sp>
        <p:nvSpPr>
          <p:cNvPr id="2" name="Rectangle 1"/>
          <p:cNvSpPr/>
          <p:nvPr/>
        </p:nvSpPr>
        <p:spPr>
          <a:xfrm>
            <a:off x="228600" y="838200"/>
            <a:ext cx="8686800" cy="1477328"/>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a:t>
            </a:r>
            <a:r>
              <a:rPr lang="en-IN" dirty="0" smtClean="0">
                <a:solidFill>
                  <a:srgbClr val="FFC000"/>
                </a:solidFill>
                <a:latin typeface="Arial" panose="020B0604020202020204" pitchFamily="34" charset="0"/>
                <a:cs typeface="Arial" panose="020B0604020202020204" pitchFamily="34" charset="0"/>
              </a:rPr>
              <a:t>NULL</a:t>
            </a:r>
            <a:endParaRPr lang="en-IN" dirty="0">
              <a:solidFill>
                <a:srgbClr val="FFC000"/>
              </a:solidFill>
              <a:latin typeface="Arial" panose="020B0604020202020204" pitchFamily="34" charset="0"/>
              <a:cs typeface="Arial" panose="020B0604020202020204" pitchFamily="34" charset="0"/>
            </a:endParaRP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NOT NULL);</a:t>
            </a:r>
          </a:p>
          <a:p>
            <a:r>
              <a:rPr lang="en-IN" dirty="0" smtClean="0">
                <a:latin typeface="Arial" panose="020B0604020202020204" pitchFamily="34" charset="0"/>
                <a:cs typeface="Arial" panose="020B0604020202020204" pitchFamily="34" charset="0"/>
              </a:rPr>
              <a:t>INSERT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(1,'THIS IS THE TEST');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228600" y="4847272"/>
            <a:ext cx="8686800" cy="1477328"/>
          </a:xfrm>
          <a:prstGeom prst="rect">
            <a:avLst/>
          </a:prstGeom>
          <a:solidFill>
            <a:schemeClr val="accent4">
              <a:lumMod val="75000"/>
            </a:schemeClr>
          </a:solidFill>
        </p:spPr>
        <p:txBody>
          <a:bodyPr wrap="square">
            <a:spAutoFit/>
          </a:bodyPr>
          <a:lstStyle/>
          <a:p>
            <a:r>
              <a:rPr lang="en-IN" dirty="0"/>
              <a:t>You also cannot </a:t>
            </a:r>
            <a:r>
              <a:rPr lang="en-IN" dirty="0" smtClean="0"/>
              <a:t>use user </a:t>
            </a:r>
            <a:r>
              <a:rPr lang="en-IN" dirty="0"/>
              <a:t>variable as an enumeration value. This pair of statements do not work:</a:t>
            </a:r>
          </a:p>
          <a:p>
            <a:endParaRPr lang="en-IN" dirty="0"/>
          </a:p>
          <a:p>
            <a:r>
              <a:rPr lang="en-IN" dirty="0" smtClean="0"/>
              <a:t>SET </a:t>
            </a:r>
            <a:r>
              <a:rPr lang="en-IN" dirty="0"/>
              <a:t>@mysize = 'medium';</a:t>
            </a:r>
          </a:p>
          <a:p>
            <a:r>
              <a:rPr lang="en-IN" dirty="0" smtClean="0"/>
              <a:t>CREATE </a:t>
            </a:r>
            <a:r>
              <a:rPr lang="en-IN" dirty="0"/>
              <a:t>TABLE sizes </a:t>
            </a:r>
            <a:r>
              <a:rPr lang="en-IN" dirty="0" smtClean="0"/>
              <a:t>( size </a:t>
            </a:r>
            <a:r>
              <a:rPr lang="en-IN" dirty="0"/>
              <a:t>ENUM('small', @mysize, 'large</a:t>
            </a:r>
            <a:r>
              <a:rPr lang="en-IN" dirty="0" smtClean="0"/>
              <a:t>'));</a:t>
            </a:r>
            <a:endParaRPr lang="en-IN" dirty="0"/>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 xmlns:p14="http://schemas.microsoft.com/office/powerpoint/2010/main" val="2867959643"/>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SET</a:t>
            </a:r>
          </a:p>
        </p:txBody>
      </p:sp>
      <p:sp>
        <p:nvSpPr>
          <p:cNvPr id="6" name="Rectangle 5"/>
          <p:cNvSpPr/>
          <p:nvPr/>
        </p:nvSpPr>
        <p:spPr>
          <a:xfrm>
            <a:off x="228600" y="838200"/>
            <a:ext cx="8686800" cy="1477328"/>
          </a:xfrm>
          <a:prstGeom prst="rect">
            <a:avLst/>
          </a:prstGeom>
          <a:solidFill>
            <a:srgbClr val="EDE70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smtClean="0"/>
              <a:t>(</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smtClean="0"/>
              <a:t>(</a:t>
            </a:r>
            <a:r>
              <a:rPr lang="en-IN" dirty="0"/>
              <a:t>col) VALUES (</a:t>
            </a:r>
            <a:r>
              <a:rPr lang="en-IN" dirty="0" smtClean="0"/>
              <a:t>'</a:t>
            </a:r>
            <a:r>
              <a:rPr lang="en-IN" dirty="0" err="1" smtClean="0"/>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 xmlns:p14="http://schemas.microsoft.com/office/powerpoint/2010/main" val="211888496"/>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NUMERIC</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2469521112"/>
              </p:ext>
            </p:extLst>
          </p:nvPr>
        </p:nvGraphicFramePr>
        <p:xfrm>
          <a:off x="152400" y="1676400"/>
          <a:ext cx="8839200" cy="3962400"/>
        </p:xfrm>
        <a:graphic>
          <a:graphicData uri="http://schemas.openxmlformats.org/drawingml/2006/table">
            <a:tbl>
              <a:tblPr firstRow="1" bandRow="1">
                <a:tableStyleId>{7E9639D4-E3E2-4D34-9284-5A2195B3D0D7}</a:tableStyleId>
              </a:tblPr>
              <a:tblGrid>
                <a:gridCol w="4495800"/>
                <a:gridCol w="1066800"/>
                <a:gridCol w="3276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SMALLINT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MEDIUMINT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INT, INTEGER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BIGINT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FLOAT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DECIMAL [(length[,decimals])], NUMERIC [(length[,decimals])]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NUMERIC will </a:t>
                      </a:r>
                      <a:r>
                        <a:rPr lang="en-IN" sz="1600" smtClean="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DOUBLE [PRECISION] [(length[,decimals])], </a:t>
                      </a:r>
                    </a:p>
                    <a:p>
                      <a:r>
                        <a:rPr lang="en-IN" sz="1600" dirty="0" smtClean="0">
                          <a:latin typeface="Arial" panose="020B0604020202020204" pitchFamily="34" charset="0"/>
                          <a:cs typeface="Arial" panose="020B0604020202020204" pitchFamily="34" charset="0"/>
                        </a:rPr>
                        <a:t>REAL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3" name="Rectangle 2"/>
          <p:cNvSpPr/>
          <p:nvPr/>
        </p:nvSpPr>
        <p:spPr>
          <a:xfrm>
            <a:off x="152400" y="5786735"/>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a:t>
            </a:r>
            <a:r>
              <a:rPr lang="en-IN" sz="2400" dirty="0" smtClean="0">
                <a:solidFill>
                  <a:srgbClr val="0070C0"/>
                </a:solidFill>
                <a:latin typeface="Segoe UI Light" panose="020B0502040204020203" pitchFamily="34" charset="0"/>
                <a:cs typeface="Segoe UI Light" panose="020B0502040204020203" pitchFamily="34" charset="0"/>
              </a:rPr>
              <a:t>For: </a:t>
            </a:r>
            <a:r>
              <a:rPr lang="en-IN" sz="2400" dirty="0">
                <a:solidFill>
                  <a:srgbClr val="0070C0"/>
                </a:solidFill>
                <a:latin typeface="Segoe UI Light" panose="020B0502040204020203" pitchFamily="34" charset="0"/>
                <a:cs typeface="Segoe UI Light" panose="020B0502040204020203" pitchFamily="34" charset="0"/>
              </a:rPr>
              <a:t>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smtClean="0">
                <a:solidFill>
                  <a:srgbClr val="D9DD21"/>
                </a:solidFill>
              </a:rPr>
              <a:t>UNSIGNED prohibits negative values.</a:t>
            </a:r>
            <a:endParaRPr lang="en-IN" sz="2000" dirty="0">
              <a:solidFill>
                <a:srgbClr val="D9DD21"/>
              </a:solidFill>
            </a:endParaRPr>
          </a:p>
        </p:txBody>
      </p:sp>
    </p:spTree>
    <p:extLst>
      <p:ext uri="{BB962C8B-B14F-4D97-AF65-F5344CB8AC3E}">
        <p14:creationId xmlns="" xmlns:p14="http://schemas.microsoft.com/office/powerpoint/2010/main" val="2057850781"/>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TIMESTAMP</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493550903"/>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Boolean</a:t>
            </a:r>
          </a:p>
        </p:txBody>
      </p:sp>
      <p:sp>
        <p:nvSpPr>
          <p:cNvPr id="5" name="Rectangle 4"/>
          <p:cNvSpPr/>
          <p:nvPr/>
        </p:nvSpPr>
        <p:spPr>
          <a:xfrm>
            <a:off x="76200" y="838200"/>
            <a:ext cx="8991600" cy="369332"/>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a:t>
            </a:r>
            <a:r>
              <a:rPr lang="en-IN" dirty="0" smtClean="0">
                <a:latin typeface="Arial" panose="020B0604020202020204" pitchFamily="34" charset="0"/>
                <a:cs typeface="Arial" panose="020B0604020202020204" pitchFamily="34" charset="0"/>
              </a:rPr>
              <a:t>TINYINT(1</a:t>
            </a:r>
            <a:r>
              <a:rPr lang="en-IN" dirty="0">
                <a:latin typeface="Arial" panose="020B0604020202020204" pitchFamily="34" charset="0"/>
                <a:cs typeface="Arial" panose="020B0604020202020204" pitchFamily="34" charset="0"/>
              </a:rPr>
              <a:t>)</a:t>
            </a:r>
          </a:p>
        </p:txBody>
      </p:sp>
      <p:sp>
        <p:nvSpPr>
          <p:cNvPr id="3" name="Rectangle 2"/>
          <p:cNvSpPr/>
          <p:nvPr/>
        </p:nvSpPr>
        <p:spPr>
          <a:xfrm>
            <a:off x="76200" y="1676400"/>
            <a:ext cx="891540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r>
              <a:rPr lang="en-IN" sz="1600" dirty="0" smtClean="0">
                <a:latin typeface="Arial" panose="020B0604020202020204" pitchFamily="34" charset="0"/>
                <a:cs typeface="Arial" panose="020B0604020202020204" pitchFamily="34" charset="0"/>
              </a:rPr>
              <a:t>);</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smtClean="0">
                <a:latin typeface="Arial" panose="020B0604020202020204" pitchFamily="34" charset="0"/>
                <a:cs typeface="Arial" panose="020B0604020202020204" pitchFamily="34" charset="0"/>
              </a:rPr>
              <a:t> TEMP;</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smtClean="0">
                <a:latin typeface="Arial" panose="020B0604020202020204" pitchFamily="34" charset="0"/>
                <a:cs typeface="Arial" panose="020B0604020202020204" pitchFamily="34" charset="0"/>
              </a:rPr>
              <a:t>T </a:t>
            </a:r>
            <a:r>
              <a:rPr lang="en-IN" sz="1600" dirty="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TEMP;</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538579340"/>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 xmlns:p14="http://schemas.microsoft.com/office/powerpoint/2010/main" val="2217411492"/>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smtClean="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smtClean="0">
                <a:latin typeface="Arial" pitchFamily="34" charset="0"/>
                <a:cs typeface="Arial" pitchFamily="34" charset="0"/>
              </a:rPr>
              <a:t>Data is separated </a:t>
            </a:r>
            <a:r>
              <a:rPr lang="en-US" smtClean="0">
                <a:latin typeface="Arial" pitchFamily="34" charset="0"/>
                <a:cs typeface="Arial" pitchFamily="34" charset="0"/>
              </a:rPr>
              <a:t>by comm</a:t>
            </a:r>
            <a:endParaRPr lang="en-US" dirty="0" smtClean="0">
              <a:latin typeface="Arial" pitchFamily="34" charset="0"/>
              <a:cs typeface="Arial" pitchFamily="34" charset="0"/>
            </a:endParaRPr>
          </a:p>
          <a:p>
            <a:pPr marL="347663" indent="-347663">
              <a:lnSpc>
                <a:spcPct val="200000"/>
              </a:lnSpc>
              <a:buFont typeface="Wingdings" pitchFamily="2" charset="2"/>
              <a:buChar char="§"/>
            </a:pPr>
            <a:r>
              <a:rPr lang="en-US" dirty="0" smtClean="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smtClean="0">
                <a:latin typeface="Arial" pitchFamily="34" charset="0"/>
                <a:cs typeface="Arial" pitchFamily="34" charset="0"/>
              </a:rPr>
              <a:t>Square brackets hold arrays</a:t>
            </a:r>
            <a:endParaRPr lang="en-US" dirty="0">
              <a:latin typeface="Arial" pitchFamily="34" charset="0"/>
              <a:cs typeface="Arial" pitchFamily="34" charset="0"/>
            </a:endParaRPr>
          </a:p>
        </p:txBody>
      </p:sp>
      <p:sp>
        <p:nvSpPr>
          <p:cNvPr id="9" name="Rectangle 8"/>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JSON </a:t>
            </a:r>
            <a:r>
              <a:rPr lang="en-IN" dirty="0">
                <a:latin typeface="Arial" panose="020B0604020202020204" pitchFamily="34" charset="0"/>
                <a:cs typeface="Arial" panose="020B0604020202020204" pitchFamily="34" charset="0"/>
              </a:rPr>
              <a:t>(JavaScript Object Notation) documents.</a:t>
            </a:r>
          </a:p>
        </p:txBody>
      </p:sp>
    </p:spTree>
    <p:extLst>
      <p:ext uri="{BB962C8B-B14F-4D97-AF65-F5344CB8AC3E}">
        <p14:creationId xmlns="" xmlns:p14="http://schemas.microsoft.com/office/powerpoint/2010/main" val="8463699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smtClean="0">
                <a:latin typeface="Arial" pitchFamily="34" charset="0"/>
                <a:cs typeface="Arial" pitchFamily="34" charset="0"/>
              </a:rPr>
              <a:t>In Entity Relationship(ER) Model attributes can be classified into the following types.</a:t>
            </a:r>
            <a:endParaRPr lang="en-US" sz="3200" dirty="0" smtClean="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smtClean="0">
                <a:solidFill>
                  <a:schemeClr val="bg2">
                    <a:lumMod val="50000"/>
                  </a:schemeClr>
                </a:solidFill>
                <a:latin typeface="Arial" pitchFamily="34" charset="0"/>
                <a:cs typeface="Arial" pitchFamily="34" charset="0"/>
              </a:rPr>
              <a:t> </a:t>
            </a:r>
            <a:r>
              <a:rPr lang="en-US" sz="2400" dirty="0" smtClean="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Complex Attribute</a:t>
            </a:r>
            <a:endParaRPr lang="en-US" sz="2400" dirty="0">
              <a:solidFill>
                <a:schemeClr val="bg2">
                  <a:lumMod val="50000"/>
                </a:schemeClr>
              </a:solidFill>
              <a:latin typeface="Arial" pitchFamily="34" charset="0"/>
              <a:ea typeface="MS Mincho" pitchFamily="49" charset="-128"/>
              <a:cs typeface="Arial" pitchFamily="34" charset="0"/>
            </a:endParaRP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object is an unordered set of name/value pairs.</a:t>
            </a:r>
            <a:endParaRPr lang="en-US" dirty="0">
              <a:latin typeface="Arial" pitchFamily="34" charset="0"/>
              <a:cs typeface="Arial" pitchFamily="34" charset="0"/>
            </a:endParaRP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 xmlns:p14="http://schemas.microsoft.com/office/powerpoint/2010/main" val="3341761783"/>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JSON</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3][0</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 '$.ename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 xmlns:p14="http://schemas.microsoft.com/office/powerpoint/2010/main" val="1256803995"/>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1001", "</a:t>
            </a:r>
            <a:r>
              <a:rPr lang="en-US" dirty="0" smtClean="0">
                <a:solidFill>
                  <a:srgbClr val="DD4A68"/>
                </a:solidFill>
                <a:latin typeface="Arial" panose="020B0604020202020204" pitchFamily="34" charset="0"/>
                <a:ea typeface="Times New Roman" panose="02020603050405020304" pitchFamily="18" charset="0"/>
              </a:rPr>
              <a:t>ename" : "</a:t>
            </a:r>
            <a:r>
              <a:rPr lang="en-US" dirty="0" err="1">
                <a:solidFill>
                  <a:srgbClr val="DD4A68"/>
                </a:solidFill>
                <a:latin typeface="Arial" panose="020B0604020202020204" pitchFamily="34" charset="0"/>
                <a:ea typeface="Times New Roman" panose="02020603050405020304" pitchFamily="18" charset="0"/>
              </a:rPr>
              <a:t>saleel</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123</a:t>
            </a:r>
            <a:r>
              <a:rPr lang="en-US" dirty="0" smtClean="0">
                <a:solidFill>
                  <a:srgbClr val="DD4A68"/>
                </a:solidFill>
                <a:latin typeface="Arial" panose="020B0604020202020204" pitchFamily="34" charset="0"/>
                <a:ea typeface="Times New Roman" panose="02020603050405020304" pitchFamily="18" charset="0"/>
              </a:rPr>
              <a:t>, 456]}</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1002", "</a:t>
            </a:r>
            <a:r>
              <a:rPr lang="en-US" dirty="0" smtClean="0">
                <a:solidFill>
                  <a:srgbClr val="DD4A68"/>
                </a:solidFill>
                <a:latin typeface="Arial" panose="020B0604020202020204" pitchFamily="34" charset="0"/>
                <a:ea typeface="Times New Roman" panose="02020603050405020304" pitchFamily="18" charset="0"/>
              </a:rPr>
              <a:t>ename" : </a:t>
            </a:r>
            <a:r>
              <a:rPr lang="en-US" dirty="0">
                <a:solidFill>
                  <a:srgbClr val="DD4A68"/>
                </a:solidFill>
                <a:latin typeface="Arial" panose="020B0604020202020204" pitchFamily="34" charset="0"/>
                <a:ea typeface="Times New Roman" panose="02020603050405020304" pitchFamily="18" charset="0"/>
              </a:rPr>
              <a:t>"</a:t>
            </a:r>
            <a:r>
              <a:rPr lang="en-US" dirty="0" err="1" smtClean="0">
                <a:solidFill>
                  <a:srgbClr val="DD4A68"/>
                </a:solidFill>
                <a:latin typeface="Arial" panose="020B0604020202020204" pitchFamily="34" charset="0"/>
                <a:ea typeface="Times New Roman" panose="02020603050405020304" pitchFamily="18" charset="0"/>
              </a:rPr>
              <a:t>sharmin</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phone" : [9922, 8811],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Paud Road</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INSERT </a:t>
            </a:r>
            <a:r>
              <a:rPr lang="en-US" dirty="0">
                <a:solidFill>
                  <a:srgbClr val="0077AA"/>
                </a:solidFill>
                <a:latin typeface="Arial" panose="020B0604020202020204" pitchFamily="34" charset="0"/>
                <a:ea typeface="Times New Roman" panose="02020603050405020304" pitchFamily="18" charset="0"/>
              </a:rPr>
              <a:t>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1003", "</a:t>
            </a:r>
            <a:r>
              <a:rPr lang="en-US" dirty="0" smtClean="0">
                <a:solidFill>
                  <a:srgbClr val="DD4A68"/>
                </a:solidFill>
                <a:latin typeface="Arial" panose="020B0604020202020204" pitchFamily="34" charset="0"/>
                <a:ea typeface="Times New Roman" panose="02020603050405020304" pitchFamily="18" charset="0"/>
              </a:rPr>
              <a:t>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7788</a:t>
            </a:r>
            <a:r>
              <a:rPr lang="en-US" dirty="0" smtClean="0">
                <a:solidFill>
                  <a:srgbClr val="DD4A68"/>
                </a:solidFill>
                <a:latin typeface="Arial" panose="020B0604020202020204" pitchFamily="34" charset="0"/>
                <a:ea typeface="Times New Roman" panose="02020603050405020304" pitchFamily="18" charset="0"/>
              </a:rPr>
              <a:t>, 9977</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city" : "</a:t>
            </a:r>
            <a:r>
              <a:rPr lang="en-US" dirty="0">
                <a:solidFill>
                  <a:srgbClr val="DD4A68"/>
                </a:solidFill>
                <a:latin typeface="Arial" panose="020B0604020202020204" pitchFamily="34" charset="0"/>
                <a:ea typeface="Times New Roman" panose="02020603050405020304" pitchFamily="18" charset="0"/>
              </a:rPr>
              <a:t>Pune", "</a:t>
            </a:r>
            <a:r>
              <a:rPr lang="en-US" dirty="0" smtClean="0">
                <a:solidFill>
                  <a:srgbClr val="DD4A68"/>
                </a:solidFill>
                <a:latin typeface="Arial" panose="020B0604020202020204" pitchFamily="34" charset="0"/>
                <a:ea typeface="Times New Roman" panose="02020603050405020304" pitchFamily="18" charset="0"/>
              </a:rPr>
              <a:t>state" : "</a:t>
            </a:r>
            <a:r>
              <a:rPr lang="en-US" dirty="0">
                <a:solidFill>
                  <a:srgbClr val="DD4A68"/>
                </a:solidFill>
                <a:latin typeface="Arial" panose="020B0604020202020204" pitchFamily="34" charset="0"/>
                <a:ea typeface="Times New Roman" panose="02020603050405020304" pitchFamily="18" charset="0"/>
              </a:rPr>
              <a:t>MH</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smtClean="0">
                <a:latin typeface="Arial" panose="020B0604020202020204" pitchFamily="34" charset="0"/>
                <a:cs typeface="Arial" panose="020B0604020202020204" pitchFamily="34" charset="0"/>
              </a:rPr>
              <a:t>[</a:t>
            </a:r>
            <a:r>
              <a:rPr lang="en-US" dirty="0" smtClean="0">
                <a:solidFill>
                  <a:srgbClr val="DD4A68"/>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empno" : "</a:t>
            </a:r>
            <a:r>
              <a:rPr lang="en-US" dirty="0" smtClean="0">
                <a:solidFill>
                  <a:srgbClr val="DD4A68"/>
                </a:solidFill>
                <a:latin typeface="Arial" panose="020B0604020202020204" pitchFamily="34" charset="0"/>
                <a:ea typeface="Times New Roman" panose="02020603050405020304" pitchFamily="18" charset="0"/>
              </a:rPr>
              <a:t>1004",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"ram" </a:t>
            </a:r>
            <a:r>
              <a:rPr lang="en-US" dirty="0">
                <a:solidFill>
                  <a:srgbClr val="DD4A68"/>
                </a:solidFill>
                <a:latin typeface="Arial" panose="020B0604020202020204" pitchFamily="34" charset="0"/>
                <a:ea typeface="Times New Roman" panose="02020603050405020304" pitchFamily="18" charset="0"/>
              </a:rPr>
              <a:t>,"phone" : </a:t>
            </a:r>
            <a:r>
              <a:rPr lang="en-US" dirty="0" smtClean="0">
                <a:solidFill>
                  <a:srgbClr val="DD4A68"/>
                </a:solidFill>
                <a:latin typeface="Arial" panose="020B0604020202020204" pitchFamily="34" charset="0"/>
                <a:ea typeface="Times New Roman" panose="02020603050405020304" pitchFamily="18" charset="0"/>
              </a:rPr>
              <a:t>[6672, 8811</a:t>
            </a:r>
            <a:r>
              <a:rPr lang="en-US" dirty="0">
                <a:solidFill>
                  <a:srgbClr val="DD4A68"/>
                </a:solidFill>
                <a:latin typeface="Arial" panose="020B0604020202020204" pitchFamily="34" charset="0"/>
                <a:ea typeface="Times New Roman" panose="02020603050405020304" pitchFamily="18" charset="0"/>
              </a:rPr>
              <a:t>], "address" : "Paud Road"}, {"empno" : "</a:t>
            </a:r>
            <a:r>
              <a:rPr lang="en-US" dirty="0" smtClean="0">
                <a:solidFill>
                  <a:srgbClr val="DD4A68"/>
                </a:solidFill>
                <a:latin typeface="Arial" panose="020B0604020202020204" pitchFamily="34" charset="0"/>
                <a:ea typeface="Times New Roman" panose="02020603050405020304" pitchFamily="18" charset="0"/>
              </a:rPr>
              <a:t>1005",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"sham</a:t>
            </a:r>
            <a:r>
              <a:rPr lang="en-US" dirty="0">
                <a:solidFill>
                  <a:srgbClr val="DD4A68"/>
                </a:solidFill>
                <a:latin typeface="Arial" panose="020B0604020202020204" pitchFamily="34" charset="0"/>
                <a:ea typeface="Times New Roman" panose="02020603050405020304" pitchFamily="18" charset="0"/>
              </a:rPr>
              <a:t>" ,"phone" : [</a:t>
            </a:r>
            <a:r>
              <a:rPr lang="en-US" dirty="0" smtClean="0">
                <a:solidFill>
                  <a:srgbClr val="DD4A68"/>
                </a:solidFill>
                <a:latin typeface="Arial" panose="020B0604020202020204" pitchFamily="34" charset="0"/>
                <a:ea typeface="Times New Roman" panose="02020603050405020304" pitchFamily="18" charset="0"/>
              </a:rPr>
              <a:t>6672, 8843], </a:t>
            </a:r>
            <a:r>
              <a:rPr lang="en-US" dirty="0">
                <a:solidFill>
                  <a:srgbClr val="DD4A68"/>
                </a:solidFill>
                <a:latin typeface="Arial" panose="020B0604020202020204" pitchFamily="34" charset="0"/>
                <a:ea typeface="Times New Roman" panose="02020603050405020304" pitchFamily="18" charset="0"/>
              </a:rPr>
              <a:t>"address" : "Paud Road</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700870175"/>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smtClean="0">
                <a:solidFill>
                  <a:srgbClr val="0077AA"/>
                </a:solidFill>
                <a:latin typeface="Liberation Mono"/>
              </a:rPr>
              <a:t>E (data </a:t>
            </a:r>
            <a:r>
              <a:rPr lang="en-IN" sz="2000" dirty="0">
                <a:solidFill>
                  <a:srgbClr val="0077AA"/>
                </a:solidFill>
                <a:latin typeface="Liberation Mono"/>
              </a:rPr>
              <a:t>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(data,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empno')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phone[1]')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address.city")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t>
            </a:r>
            <a:r>
              <a:rPr lang="en-IN" dirty="0" smtClean="0">
                <a:solidFill>
                  <a:srgbClr val="DD4A68"/>
                </a:solidFill>
                <a:latin typeface="Arial" panose="020B0604020202020204" pitchFamily="34" charset="0"/>
                <a:ea typeface="Times New Roman" panose="02020603050405020304" pitchFamily="18" charset="0"/>
              </a:rPr>
              <a:t>"$.empno", </a:t>
            </a:r>
            <a:r>
              <a:rPr lang="en-IN" dirty="0">
                <a:solidFill>
                  <a:srgbClr val="DD4A68"/>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 xmlns:p14="http://schemas.microsoft.com/office/powerpoint/2010/main" val="1721346437"/>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5486400"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 xmlns:p14="http://schemas.microsoft.com/office/powerpoint/2010/main" val="1389362953"/>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 xmlns:p14="http://schemas.microsoft.com/office/powerpoint/2010/main" val="2350439288"/>
      </p:ext>
    </p:extLst>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You </a:t>
            </a:r>
            <a:r>
              <a:rPr lang="en-IN" dirty="0">
                <a:latin typeface="Segoe UI Light" panose="020B0502040204020203" pitchFamily="34" charset="0"/>
                <a:cs typeface="Segoe UI Light" panose="020B0502040204020203" pitchFamily="34" charset="0"/>
              </a:rPr>
              <a:t>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 </a:t>
            </a:r>
            <a:r>
              <a:rPr lang="en-IN" dirty="0">
                <a:latin typeface="Segoe UI Light" panose="020B0502040204020203" pitchFamily="34" charset="0"/>
                <a:cs typeface="Segoe UI Light" panose="020B0502040204020203" pitchFamily="34" charset="0"/>
              </a:rPr>
              <a:t>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t>
            </a:r>
            <a:r>
              <a:rPr lang="en-IN" dirty="0" smtClean="0">
                <a:latin typeface="Segoe UI Light" panose="020B0502040204020203" pitchFamily="34" charset="0"/>
                <a:cs typeface="Segoe UI Light" panose="020B0502040204020203" pitchFamily="34" charset="0"/>
              </a:rPr>
              <a:t>and </a:t>
            </a:r>
            <a:r>
              <a:rPr lang="en-IN" dirty="0">
                <a:latin typeface="Segoe UI Light" panose="020B0502040204020203" pitchFamily="34" charset="0"/>
                <a:cs typeface="Segoe UI Light" panose="020B0502040204020203" pitchFamily="34" charset="0"/>
              </a:rPr>
              <a:t>is dropped automatically when the session is closed. </a:t>
            </a: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a:t>
            </a:r>
            <a:r>
              <a:rPr lang="en-IN" dirty="0" smtClean="0">
                <a:latin typeface="Segoe UI Light" panose="020B0502040204020203" pitchFamily="34" charset="0"/>
                <a:cs typeface="Segoe UI Light" panose="020B0502040204020203" pitchFamily="34" charset="0"/>
              </a:rPr>
              <a:t>hidden (</a:t>
            </a:r>
            <a:r>
              <a:rPr lang="en-IN" dirty="0">
                <a:latin typeface="Segoe UI Light" panose="020B0502040204020203" pitchFamily="34" charset="0"/>
                <a:cs typeface="Segoe UI Light" panose="020B0502040204020203" pitchFamily="34" charset="0"/>
              </a:rPr>
              <a:t>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a:t>
            </a:r>
            <a:r>
              <a:rPr lang="en-IN" dirty="0" smtClean="0">
                <a:latin typeface="Segoe UI Light" panose="020B0502040204020203" pitchFamily="34" charset="0"/>
                <a:cs typeface="Segoe UI Light" panose="020B0502040204020203" pitchFamily="34" charset="0"/>
              </a:rPr>
              <a:t>reappears, it is possible, only when then original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and temporary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097574674"/>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Default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Default value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US" dirty="0" smtClean="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338554"/>
          </a:xfrm>
          <a:prstGeom prst="rect">
            <a:avLst/>
          </a:prstGeom>
        </p:spPr>
        <p:txBody>
          <a:bodyPr wrap="square">
            <a:spAutoFit/>
          </a:bodyPr>
          <a:lstStyle/>
          <a:p>
            <a:pPr marL="285750" indent="-285750">
              <a:buFont typeface="Arial" panose="020B0604020202020204" pitchFamily="34" charset="0"/>
              <a:buChar char="•"/>
            </a:pPr>
            <a:r>
              <a:rPr lang="en-US" sz="1600" dirty="0" smtClean="0">
                <a:solidFill>
                  <a:srgbClr val="0077AA"/>
                </a:solidFill>
                <a:latin typeface="Arial" panose="020B0604020202020204" pitchFamily="34" charset="0"/>
                <a:ea typeface="Times New Roman" panose="02020603050405020304" pitchFamily="18" charset="0"/>
              </a:rPr>
              <a:t>CREATE TABLE TEMP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anose="020B0604020202020204" pitchFamily="34" charset="0"/>
                <a:cs typeface="Arial" panose="020B0604020202020204" pitchFamily="34" charset="0"/>
              </a:rPr>
              <a:t>c1</a:t>
            </a:r>
            <a:r>
              <a:rPr lang="en-US" sz="1600" dirty="0" smtClean="0">
                <a:solidFill>
                  <a:srgbClr val="0077AA"/>
                </a:solidFill>
                <a:latin typeface="Arial" panose="020B0604020202020204" pitchFamily="34" charset="0"/>
                <a:ea typeface="Times New Roman" panose="02020603050405020304" pitchFamily="18" charset="0"/>
              </a:rPr>
              <a:t> </a:t>
            </a:r>
            <a:r>
              <a:rPr lang="en-US" sz="1600" dirty="0" smtClean="0">
                <a:latin typeface="Arial" panose="020B0604020202020204" pitchFamily="34" charset="0"/>
                <a:cs typeface="Arial" panose="020B0604020202020204" pitchFamily="34" charset="0"/>
              </a:rPr>
              <a:t>INT, c2 INT, c3 INT,c4 int default (c2+c3)</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anose="020B0604020202020204" pitchFamily="34" charset="0"/>
                <a:ea typeface="Times New Roman" panose="02020603050405020304" pitchFamily="18"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AUTO_INCREMENT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smtClean="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smtClean="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solidFill>
            <a:srgbClr val="EFEF03"/>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There </a:t>
            </a:r>
            <a:r>
              <a:rPr lang="en-IN" sz="1600" dirty="0">
                <a:latin typeface="Arial" panose="020B0604020202020204" pitchFamily="34" charset="0"/>
                <a:cs typeface="Arial" panose="020B0604020202020204" pitchFamily="34" charset="0"/>
              </a:rPr>
              <a:t>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a:t>
            </a:r>
            <a:r>
              <a:rPr lang="en-IN" sz="1600" dirty="0" smtClean="0">
                <a:latin typeface="Arial" panose="020B0604020202020204" pitchFamily="34" charset="0"/>
                <a:cs typeface="Arial" panose="020B0604020202020204" pitchFamily="34" charset="0"/>
              </a:rPr>
              <a:t>positive </a:t>
            </a:r>
            <a:r>
              <a:rPr lang="en-IN" sz="1600" dirty="0">
                <a:latin typeface="Arial" panose="020B0604020202020204" pitchFamily="34" charset="0"/>
                <a:cs typeface="Arial" panose="020B0604020202020204" pitchFamily="34" charset="0"/>
              </a:rPr>
              <a:t>values.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When </a:t>
            </a:r>
            <a:r>
              <a:rPr lang="en-IN" sz="1600" dirty="0">
                <a:latin typeface="Arial" panose="020B0604020202020204" pitchFamily="34" charset="0"/>
                <a:cs typeface="Arial" panose="020B0604020202020204" pitchFamily="34" charset="0"/>
              </a:rPr>
              <a:t>you insert a value of NULL or 0 into </a:t>
            </a:r>
            <a:r>
              <a:rPr lang="en-IN" sz="1600" b="1" i="1" dirty="0" smtClean="0">
                <a:latin typeface="Arial" panose="020B0604020202020204" pitchFamily="34" charset="0"/>
                <a:cs typeface="Arial" panose="020B0604020202020204" pitchFamily="34" charset="0"/>
              </a:rPr>
              <a:t>AUTO_INCREMENT</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column, the column is set to the next sequence </a:t>
            </a:r>
            <a:r>
              <a:rPr lang="en-IN" sz="1600" dirty="0" smtClean="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smtClean="0">
                <a:solidFill>
                  <a:srgbClr val="E0D612"/>
                </a:solidFill>
                <a:latin typeface="Liberation Mono"/>
                <a:cs typeface="Arial" panose="020B0604020202020204" pitchFamily="34" charset="0"/>
              </a:rPr>
              <a:t>IDENTITY</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r>
              <a:rPr lang="en-IN" sz="1700" dirty="0" smtClean="0">
                <a:solidFill>
                  <a:srgbClr val="E0D612"/>
                </a:solidFill>
                <a:latin typeface="Liberation Mono"/>
                <a:cs typeface="Arial" panose="020B0604020202020204" pitchFamily="34" charset="0"/>
              </a:rPr>
              <a:t>()</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a:t>
            </a:r>
            <a:r>
              <a:rPr lang="en-IN" sz="1700" dirty="0" smtClean="0">
                <a:solidFill>
                  <a:srgbClr val="E0D612"/>
                </a:solidFill>
                <a:latin typeface="Liberation Mono"/>
                <a:cs typeface="Arial" panose="020B0604020202020204" pitchFamily="34" charset="0"/>
              </a:rPr>
              <a:t>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is </a:t>
            </a:r>
            <a:r>
              <a:rPr lang="en-IN" dirty="0">
                <a:latin typeface="Arial" panose="020B0604020202020204" pitchFamily="34" charset="0"/>
                <a:cs typeface="Arial" panose="020B0604020202020204" pitchFamily="34" charset="0"/>
              </a:rPr>
              <a:t>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 xmlns:p14="http://schemas.microsoft.com/office/powerpoint/2010/main" val="3735833355"/>
      </p:ext>
    </p:extLst>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r>
              <a:rPr lang="en-IN" sz="2000" dirty="0" smtClean="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endParaRPr lang="en-IN" sz="2000" dirty="0" smtClean="0">
              <a:latin typeface="Calibri" panose="020F0502020204030204" pitchFamily="34" charset="0"/>
              <a:cs typeface="Calibri" panose="020F0502020204030204" pitchFamily="34" charset="0"/>
            </a:endParaRP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5</a:t>
            </a:r>
            <a:endParaRPr lang="en-IN" sz="2000" dirty="0" smtClean="0">
              <a:solidFill>
                <a:srgbClr val="0089A4"/>
              </a:solidFill>
            </a:endParaRPr>
          </a:p>
          <a:p>
            <a:endParaRPr lang="en-IN" sz="2000" dirty="0">
              <a:solidFill>
                <a:srgbClr val="0089A4"/>
              </a:solidFill>
            </a:endParaRPr>
          </a:p>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smtClean="0">
                <a:latin typeface="Liberation Mono"/>
                <a:cs typeface="Arial" panose="020B0604020202020204" pitchFamily="34" charset="0"/>
              </a:rPr>
              <a:t> </a:t>
            </a:r>
            <a:r>
              <a:rPr lang="en-IN" dirty="0">
                <a:solidFill>
                  <a:srgbClr val="0077AA"/>
                </a:solidFill>
                <a:latin typeface="Liberation Mono"/>
              </a:rPr>
              <a:t>TABLE</a:t>
            </a:r>
            <a:r>
              <a:rPr lang="en-IN" dirty="0" smtClean="0">
                <a:latin typeface="Liberation Mono"/>
                <a:cs typeface="Arial" panose="020B0604020202020204" pitchFamily="34" charset="0"/>
              </a:rPr>
              <a:t> TEMP </a:t>
            </a:r>
            <a:r>
              <a:rPr lang="en-IN" dirty="0" smtClean="0">
                <a:solidFill>
                  <a:srgbClr val="E0D612"/>
                </a:solidFill>
                <a:latin typeface="Liberation Mono"/>
                <a:cs typeface="Arial" panose="020B0604020202020204" pitchFamily="34" charset="0"/>
              </a:rPr>
              <a:t>AUTO_INCREMENT</a:t>
            </a:r>
            <a:r>
              <a:rPr lang="en-IN" dirty="0" smtClean="0">
                <a:latin typeface="Liberation Mono"/>
                <a:cs typeface="Arial" panose="020B0604020202020204" pitchFamily="34" charset="0"/>
              </a:rPr>
              <a:t> </a:t>
            </a:r>
            <a:r>
              <a:rPr lang="en-IN" dirty="0" smtClean="0">
                <a:solidFill>
                  <a:schemeClr val="accent5">
                    <a:lumMod val="75000"/>
                  </a:schemeClr>
                </a:solidFill>
                <a:latin typeface="Liberation Mono"/>
                <a:cs typeface="Arial" panose="020B0604020202020204" pitchFamily="34" charset="0"/>
              </a:rPr>
              <a:t>=</a:t>
            </a:r>
            <a:r>
              <a:rPr lang="en-IN" dirty="0" smtClean="0">
                <a:latin typeface="Liberation Mono"/>
                <a:cs typeface="Arial" panose="020B0604020202020204" pitchFamily="34" charset="0"/>
              </a:rPr>
              <a:t> </a:t>
            </a:r>
            <a:r>
              <a:rPr lang="en-IN" dirty="0" smtClean="0">
                <a:solidFill>
                  <a:srgbClr val="92D050"/>
                </a:solidFill>
                <a:latin typeface="Liberation Mono"/>
                <a:cs typeface="Arial" panose="020B0604020202020204" pitchFamily="34" charset="0"/>
              </a:rPr>
              <a:t>0</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 xmlns:p14="http://schemas.microsoft.com/office/powerpoint/2010/main" val="275640641"/>
      </p:ext>
    </p:extLst>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r>
              <a:rPr lang="en-IN" sz="1600" i="1" dirty="0" smtClean="0">
                <a:solidFill>
                  <a:srgbClr val="0070C0"/>
                </a:solidFill>
                <a:latin typeface="Arial" panose="020B0604020202020204" pitchFamily="34" charset="0"/>
                <a:cs typeface="Arial" panose="020B0604020202020204" pitchFamily="34" charset="0"/>
              </a:rPr>
              <a:t>'NO_AUTO_VALUE_ON_ZERO';</a:t>
            </a:r>
          </a:p>
        </p:txBody>
      </p:sp>
    </p:spTree>
    <p:extLst>
      <p:ext uri="{BB962C8B-B14F-4D97-AF65-F5344CB8AC3E}">
        <p14:creationId xmlns="" xmlns:p14="http://schemas.microsoft.com/office/powerpoint/2010/main" val="1052058271"/>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GENERATED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142976" y="3429000"/>
            <a:ext cx="6786610" cy="646331"/>
          </a:xfrm>
          <a:prstGeom prst="rect">
            <a:avLst/>
          </a:prstGeom>
        </p:spPr>
        <p:txBody>
          <a:bodyPr wrap="square">
            <a:spAutoFit/>
          </a:bodyPr>
          <a:lstStyle/>
          <a:p>
            <a:r>
              <a:rPr lang="en-US" dirty="0" smtClean="0">
                <a:solidFill>
                  <a:srgbClr val="006C86"/>
                </a:solidFill>
              </a:rPr>
              <a:t>Values </a:t>
            </a:r>
            <a:r>
              <a:rPr lang="en-US" dirty="0" smtClean="0">
                <a:solidFill>
                  <a:srgbClr val="006C86"/>
                </a:solidFill>
              </a:rPr>
              <a:t>of a generated column are computed from an expression included in the column definition.</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803737"/>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r>
              <a:rPr lang="en-IN" dirty="0" smtClean="0"/>
              <a:t>.</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876800"/>
            <a:ext cx="883919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smtClean="0">
                <a:solidFill>
                  <a:srgbClr val="000000"/>
                </a:solidFill>
                <a:latin typeface="Liberation Mono"/>
              </a:rPr>
              <a:t>Person </a:t>
            </a:r>
            <a:r>
              <a:rPr lang="en-IN" dirty="0" smtClean="0">
                <a:solidFill>
                  <a:srgbClr val="999999"/>
                </a:solidFill>
                <a:latin typeface="Liberation Mono"/>
              </a:rPr>
              <a:t>(</a:t>
            </a:r>
          </a:p>
          <a:p>
            <a:r>
              <a:rPr lang="en-IN" dirty="0" smtClean="0">
                <a:solidFill>
                  <a:srgbClr val="000000"/>
                </a:solidFill>
                <a:latin typeface="Liberation Mono"/>
              </a:rPr>
              <a:t>firstName </a:t>
            </a:r>
            <a:r>
              <a:rPr lang="en-IN" dirty="0" smtClean="0">
                <a:solidFill>
                  <a:srgbClr val="834689"/>
                </a:solidFill>
                <a:latin typeface="Liberation Mono"/>
              </a:rPr>
              <a:t>VARCHAR</a:t>
            </a:r>
            <a:r>
              <a:rPr lang="en-IN" dirty="0" smtClean="0">
                <a:latin typeface="Liberation Mono"/>
              </a:rPr>
              <a:t>(</a:t>
            </a:r>
            <a:r>
              <a:rPr lang="en-IN" dirty="0" smtClean="0">
                <a:solidFill>
                  <a:srgbClr val="834689"/>
                </a:solidFill>
                <a:latin typeface="Liberation Mono"/>
              </a:rPr>
              <a:t>10</a:t>
            </a:r>
            <a:r>
              <a:rPr lang="en-IN" dirty="0" smtClean="0">
                <a:solidFill>
                  <a:srgbClr val="000000"/>
                </a:solidFill>
                <a:latin typeface="Liberation Mono"/>
              </a:rPr>
              <a:t>)</a:t>
            </a:r>
            <a:r>
              <a:rPr lang="en-IN" dirty="0" smtClean="0">
                <a:solidFill>
                  <a:srgbClr val="999999"/>
                </a:solidFill>
                <a:latin typeface="Liberation Mono"/>
              </a:rPr>
              <a:t>,</a:t>
            </a:r>
            <a:r>
              <a:rPr lang="en-IN" dirty="0" smtClean="0">
                <a:solidFill>
                  <a:srgbClr val="000000"/>
                </a:solidFill>
                <a:latin typeface="Liberation Mono"/>
              </a:rPr>
              <a:t> </a:t>
            </a:r>
            <a:endParaRPr lang="en-IN" dirty="0" smtClean="0">
              <a:solidFill>
                <a:srgbClr val="000000"/>
              </a:solidFill>
              <a:latin typeface="Liberation Mono"/>
            </a:endParaRPr>
          </a:p>
          <a:p>
            <a:r>
              <a:rPr lang="en-IN" dirty="0" smtClean="0">
                <a:solidFill>
                  <a:srgbClr val="000000"/>
                </a:solidFill>
                <a:latin typeface="Liberation Mono"/>
              </a:rPr>
              <a:t>lastName </a:t>
            </a:r>
            <a:r>
              <a:rPr lang="en-IN" dirty="0" smtClean="0">
                <a:solidFill>
                  <a:srgbClr val="834689"/>
                </a:solidFill>
                <a:latin typeface="Liberation Mono"/>
              </a:rPr>
              <a:t>VARCHAR</a:t>
            </a:r>
            <a:r>
              <a:rPr lang="en-IN" dirty="0" smtClean="0">
                <a:latin typeface="Liberation Mono"/>
              </a:rPr>
              <a:t>(</a:t>
            </a:r>
            <a:r>
              <a:rPr lang="en-IN" dirty="0" smtClean="0">
                <a:solidFill>
                  <a:srgbClr val="834689"/>
                </a:solidFill>
                <a:latin typeface="Liberation Mono"/>
              </a:rPr>
              <a:t>10</a:t>
            </a:r>
            <a:r>
              <a:rPr lang="en-IN" dirty="0" smtClean="0">
                <a:solidFill>
                  <a:srgbClr val="000000"/>
                </a:solidFill>
                <a:latin typeface="Liberation Mono"/>
              </a:rPr>
              <a:t>)</a:t>
            </a:r>
            <a:r>
              <a:rPr lang="en-IN" dirty="0" smtClean="0">
                <a:solidFill>
                  <a:srgbClr val="999999"/>
                </a:solidFill>
                <a:latin typeface="Liberation Mono"/>
              </a:rPr>
              <a:t>,</a:t>
            </a:r>
            <a:r>
              <a:rPr lang="en-IN" dirty="0" smtClean="0">
                <a:solidFill>
                  <a:srgbClr val="000000"/>
                </a:solidFill>
                <a:latin typeface="Liberation Mono"/>
              </a:rPr>
              <a:t> </a:t>
            </a:r>
            <a:endParaRPr lang="en-IN" dirty="0" smtClean="0">
              <a:solidFill>
                <a:srgbClr val="000000"/>
              </a:solidFill>
              <a:latin typeface="Liberation Mono"/>
            </a:endParaRPr>
          </a:p>
          <a:p>
            <a:r>
              <a:rPr lang="en-IN" dirty="0" smtClean="0">
                <a:solidFill>
                  <a:srgbClr val="000000"/>
                </a:solidFill>
                <a:latin typeface="Liberation Mono"/>
              </a:rPr>
              <a:t>emailID </a:t>
            </a:r>
            <a:r>
              <a:rPr lang="en-IN" dirty="0" smtClean="0">
                <a:solidFill>
                  <a:srgbClr val="834689"/>
                </a:solidFill>
                <a:latin typeface="Liberation Mono"/>
              </a:rPr>
              <a:t>VARCHAR</a:t>
            </a:r>
            <a:r>
              <a:rPr lang="en-IN" dirty="0" smtClean="0">
                <a:latin typeface="Liberation Mono"/>
              </a:rPr>
              <a:t>(</a:t>
            </a:r>
            <a:r>
              <a:rPr lang="en-IN" dirty="0" smtClean="0">
                <a:solidFill>
                  <a:srgbClr val="834689"/>
                </a:solidFill>
                <a:latin typeface="Liberation Mono"/>
              </a:rPr>
              <a:t>40</a:t>
            </a:r>
            <a:r>
              <a:rPr lang="en-IN" dirty="0" smtClean="0">
                <a:solidFill>
                  <a:srgbClr val="000000"/>
                </a:solidFill>
                <a:latin typeface="Liberation Mono"/>
              </a:rPr>
              <a:t>)</a:t>
            </a:r>
            <a:r>
              <a:rPr lang="en-IN" dirty="0" smtClean="0">
                <a:solidFill>
                  <a:srgbClr val="999999"/>
                </a:solidFill>
                <a:latin typeface="Liberation Mono"/>
              </a:rPr>
              <a:t> </a:t>
            </a:r>
            <a:r>
              <a:rPr lang="en-IN" dirty="0" smtClean="0">
                <a:solidFill>
                  <a:srgbClr val="0077AA"/>
                </a:solidFill>
                <a:latin typeface="Liberation Mono"/>
              </a:rPr>
              <a:t>GENERATED ALWAYS AS</a:t>
            </a:r>
            <a:r>
              <a:rPr lang="en-IN" dirty="0" smtClean="0">
                <a:solidFill>
                  <a:srgbClr val="000000"/>
                </a:solidFill>
                <a:latin typeface="Liberation Mono"/>
              </a:rPr>
              <a:t> </a:t>
            </a:r>
            <a:r>
              <a:rPr lang="en-IN" dirty="0" smtClean="0">
                <a:solidFill>
                  <a:srgbClr val="999999"/>
                </a:solidFill>
                <a:latin typeface="Liberation Mono"/>
              </a:rPr>
              <a:t>(concat(</a:t>
            </a:r>
            <a:r>
              <a:rPr lang="en-IN" dirty="0" smtClean="0">
                <a:latin typeface="Liberation Mono"/>
              </a:rPr>
              <a:t>firstName,’.’,lastName</a:t>
            </a:r>
            <a:r>
              <a:rPr lang="en-IN" dirty="0" smtClean="0">
                <a:solidFill>
                  <a:srgbClr val="999999"/>
                </a:solidFill>
                <a:latin typeface="Liberation Mono"/>
              </a:rPr>
              <a:t>))</a:t>
            </a:r>
            <a:r>
              <a:rPr lang="en-IN" dirty="0" smtClean="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smtClean="0">
                <a:solidFill>
                  <a:srgbClr val="669900"/>
                </a:solidFill>
                <a:latin typeface="Liberation Mono"/>
              </a:rPr>
              <a:t>Note: The</a:t>
            </a:r>
            <a:r>
              <a:rPr lang="en-IN" sz="2000" dirty="0" smtClean="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 xmlns:p14="http://schemas.microsoft.com/office/powerpoint/2010/main" val="560504821"/>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905000"/>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228600" y="2887288"/>
            <a:ext cx="6172200" cy="646331"/>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smtClean="0"/>
              <a:t>CREATE </a:t>
            </a:r>
            <a:r>
              <a:rPr lang="en-IN" b="1" dirty="0"/>
              <a:t>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smtClean="0"/>
          </a:p>
          <a:p>
            <a:r>
              <a:rPr lang="en-IN" b="1" dirty="0" smtClean="0"/>
              <a:t>CREATE </a:t>
            </a:r>
            <a:r>
              <a:rPr lang="en-IN" b="1" dirty="0"/>
              <a:t>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 xmlns:p14="http://schemas.microsoft.com/office/powerpoint/2010/main" val="2964029205"/>
      </p:ext>
    </p:extLst>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smtClean="0">
              <a:latin typeface="Calibri" panose="020F0502020204030204" pitchFamily="34" charset="0"/>
              <a:cs typeface="Calibri" panose="020F0502020204030204" pitchFamily="34" charset="0"/>
            </a:endParaRPr>
          </a:p>
        </p:txBody>
      </p:sp>
      <p:sp>
        <p:nvSpPr>
          <p:cNvPr id="3" name="Rectangle 2"/>
          <p:cNvSpPr/>
          <p:nvPr/>
        </p:nvSpPr>
        <p:spPr>
          <a:xfrm>
            <a:off x="128649" y="3581400"/>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smtClean="0">
              <a:solidFill>
                <a:srgbClr val="0077AA"/>
              </a:solidFill>
              <a:latin typeface="Liberation Mono"/>
            </a:endParaRPr>
          </a:p>
          <a:p>
            <a:r>
              <a:rPr lang="en-IN" dirty="0" smtClean="0">
                <a:solidFill>
                  <a:srgbClr val="0077AA"/>
                </a:solidFill>
                <a:latin typeface="Liberation Mono"/>
              </a:rPr>
              <a:t>INSERT</a:t>
            </a:r>
            <a:r>
              <a:rPr lang="en-IN" dirty="0" smtClean="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smtClean="0">
              <a:solidFill>
                <a:srgbClr val="0077AA"/>
              </a:solidFill>
              <a:latin typeface="Liberation Mono"/>
            </a:endParaRPr>
          </a:p>
          <a:p>
            <a:r>
              <a:rPr lang="en-IN" dirty="0" smtClean="0">
                <a:solidFill>
                  <a:srgbClr val="0077AA"/>
                </a:solidFill>
                <a:latin typeface="Liberation Mono"/>
              </a:rPr>
              <a:t>SELECT</a:t>
            </a:r>
            <a:r>
              <a:rPr lang="en-IN" dirty="0" smtClean="0">
                <a:latin typeface="Liberation Mono"/>
              </a:rPr>
              <a:t> </a:t>
            </a:r>
            <a:r>
              <a:rPr lang="en-IN" dirty="0">
                <a:latin typeface="Liberation Mono"/>
              </a:rPr>
              <a:t>x, y </a:t>
            </a:r>
            <a:r>
              <a:rPr lang="en-IN" dirty="0">
                <a:solidFill>
                  <a:srgbClr val="0077AA"/>
                </a:solidFill>
                <a:latin typeface="Liberation Mono"/>
              </a:rPr>
              <a:t>FROM</a:t>
            </a:r>
            <a:r>
              <a:rPr lang="en-IN" dirty="0">
                <a:latin typeface="Liberation Mono"/>
              </a:rPr>
              <a:t> TEMP </a:t>
            </a:r>
            <a:r>
              <a:rPr lang="en-IN" dirty="0" smtClean="0">
                <a:latin typeface="Liberation Mono"/>
              </a:rPr>
              <a:t>;</a:t>
            </a:r>
            <a:endParaRPr lang="en-IN" dirty="0">
              <a:latin typeface="Liberation Mono"/>
            </a:endParaRPr>
          </a:p>
        </p:txBody>
      </p:sp>
      <p:sp>
        <p:nvSpPr>
          <p:cNvPr id="8" name="Rectangle 7"/>
          <p:cNvSpPr/>
          <p:nvPr/>
        </p:nvSpPr>
        <p:spPr>
          <a:xfrm>
            <a:off x="141348" y="2020922"/>
            <a:ext cx="6716651" cy="1015663"/>
          </a:xfrm>
          <a:prstGeom prst="rect">
            <a:avLst/>
          </a:prstGeom>
          <a:solidFill>
            <a:schemeClr val="tx1"/>
          </a:solidFill>
        </p:spPr>
        <p:txBody>
          <a:bodyPr wrap="square">
            <a:spAutoFit/>
          </a:bodyPr>
          <a:lstStyle/>
          <a:p>
            <a:r>
              <a:rPr lang="en-IN" sz="2000" i="1" dirty="0">
                <a:solidFill>
                  <a:srgbClr val="CFFF21"/>
                </a:solidFill>
              </a:rPr>
              <a:t>If you specify ZEROFILL for a numeric column, MySQL automatically adds the UNSIGNED attribute to the column.</a:t>
            </a:r>
          </a:p>
        </p:txBody>
      </p:sp>
      <p:sp>
        <p:nvSpPr>
          <p:cNvPr id="6" name="Rectangle 5"/>
          <p:cNvSpPr/>
          <p:nvPr/>
        </p:nvSpPr>
        <p:spPr>
          <a:xfrm>
            <a:off x="142876" y="5600658"/>
            <a:ext cx="8715404" cy="400110"/>
          </a:xfrm>
          <a:prstGeom prst="rect">
            <a:avLst/>
          </a:prstGeom>
        </p:spPr>
        <p:txBody>
          <a:bodyPr wrap="square">
            <a:spAutoFit/>
          </a:bodyPr>
          <a:lstStyle/>
          <a:p>
            <a:r>
              <a:rPr lang="en-US" sz="2000" b="1" dirty="0" smtClean="0">
                <a:solidFill>
                  <a:srgbClr val="2658E6"/>
                </a:solidFill>
              </a:rPr>
              <a:t>Unsigned</a:t>
            </a:r>
            <a:r>
              <a:rPr lang="en-US" sz="2000" dirty="0" smtClean="0">
                <a:solidFill>
                  <a:srgbClr val="2658E6"/>
                </a:solidFill>
              </a:rPr>
              <a:t> type can be used to permit only nonnegative numbers</a:t>
            </a:r>
            <a:endParaRPr lang="en-US" sz="2000" dirty="0">
              <a:solidFill>
                <a:srgbClr val="2658E6"/>
              </a:solidFill>
            </a:endParaRPr>
          </a:p>
        </p:txBody>
      </p:sp>
    </p:spTree>
    <p:extLst>
      <p:ext uri="{BB962C8B-B14F-4D97-AF65-F5344CB8AC3E}">
        <p14:creationId xmlns="" xmlns:p14="http://schemas.microsoft.com/office/powerpoint/2010/main" val="468722535"/>
      </p:ext>
    </p:extLst>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 xmlns:p14="http://schemas.microsoft.com/office/powerpoint/2010/main" val="3510893457"/>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 xmlns:p14="http://schemas.microsoft.com/office/powerpoint/2010/main" val="2581842829"/>
      </p:ext>
    </p:extLst>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a:t>
            </a:r>
            <a:r>
              <a:rPr lang="en-IN" b="1" dirty="0" smtClean="0">
                <a:latin typeface="Arial" panose="020B0604020202020204" pitchFamily="34" charset="0"/>
                <a:cs typeface="Arial" panose="020B0604020202020204" pitchFamily="34" charset="0"/>
              </a:rPr>
              <a:t>Columns</a:t>
            </a:r>
            <a:r>
              <a:rPr lang="en-IN" dirty="0" smtClean="0">
                <a:latin typeface="Arial" panose="020B0604020202020204" pitchFamily="34" charset="0"/>
                <a:cs typeface="Arial" panose="020B0604020202020204" pitchFamily="34" charset="0"/>
              </a:rPr>
              <a:t> :- You </a:t>
            </a:r>
            <a:r>
              <a:rPr lang="en-IN" dirty="0">
                <a:latin typeface="Arial" panose="020B0604020202020204" pitchFamily="34" charset="0"/>
                <a:cs typeface="Arial" panose="020B0604020202020204" pitchFamily="34" charset="0"/>
              </a:rPr>
              <a:t>can rename a column using a CHANGE old_col_name new_col_name column_definition clause. To do so, specify the old and new column names and the definition that the column currently </a:t>
            </a:r>
            <a:r>
              <a:rPr lang="en-IN" dirty="0" smtClean="0">
                <a:latin typeface="Arial" panose="020B0604020202020204" pitchFamily="34" charset="0"/>
                <a:cs typeface="Arial" panose="020B0604020202020204" pitchFamily="34" charset="0"/>
              </a:rPr>
              <a:t>has.</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Modify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You can also use MODIFY to change a column's type without renaming it</a:t>
            </a:r>
            <a:r>
              <a:rPr lang="en-IN" dirty="0" smtClean="0">
                <a:latin typeface="Arial" panose="020B0604020202020204" pitchFamily="34" charset="0"/>
                <a:cs typeface="Arial" panose="020B0604020202020204" pitchFamily="34" charset="0"/>
              </a:rPr>
              <a:t>.</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Dropping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smtClean="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a:t>
            </a:r>
            <a:r>
              <a:rPr lang="en-IN" sz="1600" dirty="0" smtClean="0">
                <a:solidFill>
                  <a:srgbClr val="DD4A68"/>
                </a:solidFill>
                <a:latin typeface="Arial" panose="020B0604020202020204" pitchFamily="34" charset="0"/>
                <a:ea typeface="Times New Roman" panose="02020603050405020304" pitchFamily="18" charset="0"/>
              </a:rPr>
              <a:t>InnoDB</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a:t>
            </a:r>
            <a:r>
              <a:rPr lang="en-IN" sz="1600" dirty="0" smtClean="0">
                <a:solidFill>
                  <a:srgbClr val="DD4A68"/>
                </a:solidFill>
                <a:latin typeface="Arial" panose="020B0604020202020204" pitchFamily="34" charset="0"/>
                <a:ea typeface="Times New Roman" panose="02020603050405020304" pitchFamily="18" charset="0"/>
              </a:rPr>
              <a:t>INT</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COL1</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COL2</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smtClean="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C4</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C5</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42387801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smtClean="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smtClean="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923500635"/>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 xmlns:p14="http://schemas.microsoft.com/office/powerpoint/2010/main" val="3059040269"/>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 xmlns:p14="http://schemas.microsoft.com/office/powerpoint/2010/main" val="3240828758"/>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 xmlns:p14="http://schemas.microsoft.com/office/powerpoint/2010/main" val="81896664"/>
      </p:ext>
    </p:extLst>
  </p:cSld>
  <p:clrMapOvr>
    <a:masterClrMapping/>
  </p:clrMapOvr>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893374"/>
          </a:xfrm>
          <a:prstGeom prst="rect">
            <a:avLst/>
          </a:prstGeom>
          <a:solidFill>
            <a:srgbClr val="E8F97F"/>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smtClean="0">
                <a:latin typeface="Arial" panose="020B0604020202020204" pitchFamily="34" charset="0"/>
                <a:cs typeface="Arial" panose="020B0604020202020204" pitchFamily="34" charset="0"/>
              </a:rPr>
              <a:t>Truncate</a:t>
            </a:r>
            <a:r>
              <a:rPr lang="en-US" sz="1900" dirty="0" smtClean="0">
                <a:latin typeface="Arial" panose="020B0604020202020204" pitchFamily="34" charset="0"/>
                <a:cs typeface="Arial" panose="020B0604020202020204" pitchFamily="34" charset="0"/>
              </a:rPr>
              <a:t> </a:t>
            </a:r>
            <a:r>
              <a:rPr lang="en-US" sz="1900" dirty="0">
                <a:latin typeface="Arial" panose="020B0604020202020204" pitchFamily="34" charset="0"/>
                <a:cs typeface="Arial" panose="020B0604020202020204" pitchFamily="34" charset="0"/>
              </a:rPr>
              <a:t>operations cause an implicit commit, and so cannot be rolled back</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smtClean="0"/>
          </a:p>
          <a:p>
            <a:pPr marL="285750" indent="-285750">
              <a:buFont typeface="Arial" panose="020B0604020202020204" pitchFamily="34" charset="0"/>
              <a:buChar char="•"/>
            </a:pPr>
            <a:r>
              <a:rPr lang="en-IN" sz="1900" i="1" dirty="0" smtClean="0"/>
              <a:t>Truncate</a:t>
            </a:r>
            <a:r>
              <a:rPr lang="en-IN" sz="1900" dirty="0" smtClean="0"/>
              <a:t> </a:t>
            </a:r>
            <a:r>
              <a:rPr lang="en-IN" sz="1900" dirty="0"/>
              <a:t>retain </a:t>
            </a:r>
            <a:r>
              <a:rPr lang="en-IN" sz="1900" dirty="0" smtClean="0"/>
              <a:t>Identity and reset </a:t>
            </a:r>
            <a:r>
              <a:rPr lang="en-IN" sz="1900" dirty="0"/>
              <a:t>to the </a:t>
            </a:r>
            <a:r>
              <a:rPr lang="en-IN" sz="1900" dirty="0" smtClean="0"/>
              <a:t>seed </a:t>
            </a:r>
            <a:r>
              <a:rPr lang="en-IN" sz="1900" i="1" dirty="0">
                <a:solidFill>
                  <a:srgbClr val="00B050"/>
                </a:solidFill>
              </a:rPr>
              <a:t>(start value) </a:t>
            </a:r>
            <a:r>
              <a:rPr lang="en-IN" sz="1900" dirty="0" smtClean="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a:t>
            </a:r>
            <a:r>
              <a:rPr lang="en-IN" sz="1900" dirty="0" smtClean="0">
                <a:latin typeface="Arial" panose="020B0604020202020204" pitchFamily="34" charset="0"/>
                <a:cs typeface="Arial" panose="020B0604020202020204" pitchFamily="34" charset="0"/>
              </a:rPr>
              <a:t>constraint.</a:t>
            </a:r>
            <a:endParaRPr lang="en-IN" sz="19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604231385"/>
      </p:ext>
    </p:extLst>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smtClean="0">
                <a:solidFill>
                  <a:srgbClr val="0077AA"/>
                </a:solidFill>
                <a:latin typeface="Arial" panose="020B0604020202020204" pitchFamily="34" charset="0"/>
                <a:ea typeface="Times New Roman" panose="02020603050405020304" pitchFamily="18" charset="0"/>
              </a:rPr>
              <a:t>RENAME</a:t>
            </a:r>
            <a:r>
              <a:rPr lang="en-IN" sz="1600" dirty="0" smtClean="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t> </a:t>
            </a:r>
            <a:r>
              <a:rPr lang="en-IN" sz="1600" dirty="0" smtClean="0">
                <a:latin typeface="Arial" panose="020B0604020202020204" pitchFamily="34" charset="0"/>
                <a:ea typeface="Times New Roman" panose="02020603050405020304" pitchFamily="18" charset="0"/>
              </a:rPr>
              <a:t>EMP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EMPLOYEE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522131221"/>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631216"/>
          </a:xfrm>
          <a:prstGeom prst="rect">
            <a:avLst/>
          </a:prstGeom>
        </p:spPr>
        <p:txBody>
          <a:bodyPr wrap="square">
            <a:spAutoFit/>
          </a:bodyPr>
          <a:lstStyle/>
          <a:p>
            <a:r>
              <a:rPr lang="en-IN" sz="2000" b="1" dirty="0" smtClean="0"/>
              <a:t>PRI</a:t>
            </a:r>
            <a:r>
              <a:rPr lang="en-IN" sz="2000" dirty="0" smtClean="0"/>
              <a:t> =&gt; primary key</a:t>
            </a:r>
          </a:p>
          <a:p>
            <a:r>
              <a:rPr lang="en-IN" sz="2000" b="1" dirty="0" smtClean="0"/>
              <a:t>UNI</a:t>
            </a:r>
            <a:r>
              <a:rPr lang="en-IN" sz="2000" dirty="0" smtClean="0"/>
              <a:t> =&gt; unique key</a:t>
            </a:r>
          </a:p>
          <a:p>
            <a:r>
              <a:rPr lang="en-IN" sz="2000" b="1" dirty="0" smtClean="0"/>
              <a:t>MUL</a:t>
            </a:r>
            <a:r>
              <a:rPr lang="en-IN" sz="2000" dirty="0" smtClean="0"/>
              <a:t>=&gt; is basically an index that is neither a </a:t>
            </a:r>
            <a:r>
              <a:rPr lang="en-IN" sz="2000" b="1" dirty="0" smtClean="0">
                <a:solidFill>
                  <a:srgbClr val="0089A4"/>
                </a:solidFill>
              </a:rPr>
              <a:t>primary</a:t>
            </a:r>
            <a:r>
              <a:rPr lang="en-IN" sz="2000" dirty="0" smtClean="0">
                <a:solidFill>
                  <a:srgbClr val="0089A4"/>
                </a:solidFill>
              </a:rPr>
              <a:t> </a:t>
            </a:r>
            <a:r>
              <a:rPr lang="en-IN" sz="2000" b="1" dirty="0" smtClean="0">
                <a:solidFill>
                  <a:srgbClr val="0089A4"/>
                </a:solidFill>
              </a:rPr>
              <a:t>key</a:t>
            </a:r>
            <a:r>
              <a:rPr lang="en-IN" sz="2000" dirty="0" smtClean="0">
                <a:solidFill>
                  <a:srgbClr val="0089A4"/>
                </a:solidFill>
              </a:rPr>
              <a:t> </a:t>
            </a:r>
            <a:r>
              <a:rPr lang="en-IN" sz="2000" dirty="0" smtClean="0"/>
              <a:t>nor a </a:t>
            </a:r>
            <a:r>
              <a:rPr lang="en-IN" sz="2000" b="1" dirty="0">
                <a:solidFill>
                  <a:srgbClr val="0089A4"/>
                </a:solidFill>
              </a:rPr>
              <a:t>unique</a:t>
            </a:r>
            <a:r>
              <a:rPr lang="en-IN" sz="2000" dirty="0" smtClean="0"/>
              <a:t> </a:t>
            </a:r>
            <a:r>
              <a:rPr lang="en-IN" sz="2000" b="1" dirty="0">
                <a:solidFill>
                  <a:srgbClr val="0089A4"/>
                </a:solidFill>
              </a:rPr>
              <a:t>key</a:t>
            </a:r>
            <a:r>
              <a:rPr lang="en-IN" sz="2000" dirty="0" smtClean="0"/>
              <a:t>. The name comes from "multiple" because multiple occurrences of the same value are allowed.</a:t>
            </a:r>
            <a:endParaRPr lang="en-IN" sz="2000" dirty="0"/>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707886"/>
          </a:xfrm>
          <a:prstGeom prst="rect">
            <a:avLst/>
          </a:prstGeom>
          <a:solidFill>
            <a:srgbClr val="E0D612"/>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
        <p:nvSpPr>
          <p:cNvPr id="7" name="Rectangle 6"/>
          <p:cNvSpPr/>
          <p:nvPr/>
        </p:nvSpPr>
        <p:spPr>
          <a:xfrm>
            <a:off x="3370400" y="3214686"/>
            <a:ext cx="2416046" cy="400110"/>
          </a:xfrm>
          <a:prstGeom prst="rect">
            <a:avLst/>
          </a:prstGeom>
        </p:spPr>
        <p:txBody>
          <a:bodyPr wrap="none">
            <a:spAutoFit/>
          </a:bodyPr>
          <a:lstStyle/>
          <a:p>
            <a:r>
              <a:rPr lang="en-US" sz="2000" dirty="0" smtClean="0">
                <a:solidFill>
                  <a:srgbClr val="00B0F0"/>
                </a:solidFill>
              </a:rPr>
              <a:t>to limit or to restrict</a:t>
            </a:r>
            <a:endParaRPr lang="en-US" sz="2000" dirty="0">
              <a:solidFill>
                <a:srgbClr val="00B0F0"/>
              </a:solidFill>
            </a:endParaRPr>
          </a:p>
        </p:txBody>
      </p:sp>
    </p:spTree>
    <p:extLst>
      <p:ext uri="{BB962C8B-B14F-4D97-AF65-F5344CB8AC3E}">
        <p14:creationId xmlns="" xmlns:p14="http://schemas.microsoft.com/office/powerpoint/2010/main" val="3975298614"/>
      </p:ext>
    </p:extLst>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MySQL </a:t>
            </a:r>
            <a:r>
              <a:rPr lang="en-US" dirty="0">
                <a:latin typeface="Arial" panose="020B0604020202020204" pitchFamily="34" charset="0"/>
                <a:cs typeface="Arial" panose="020B0604020202020204" pitchFamily="34" charset="0"/>
              </a:rPr>
              <a:t>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51379239"/>
      </p:ext>
    </p:extLst>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smtClean="0">
                <a:solidFill>
                  <a:schemeClr val="bg2">
                    <a:lumMod val="50000"/>
                  </a:schemeClr>
                </a:solidFill>
                <a:latin typeface="Arial" pitchFamily="34" charset="0"/>
                <a:cs typeface="Arial" pitchFamily="34" charset="0"/>
              </a:rPr>
              <a:t>Candidate </a:t>
            </a:r>
            <a:r>
              <a:rPr lang="en-IN" b="1" i="1" dirty="0">
                <a:solidFill>
                  <a:schemeClr val="bg2">
                    <a:lumMod val="50000"/>
                  </a:schemeClr>
                </a:solidFill>
                <a:latin typeface="Arial" pitchFamily="34" charset="0"/>
                <a:cs typeface="Arial" pitchFamily="34" charset="0"/>
              </a:rPr>
              <a:t>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endParaRPr lang="en-IN" dirty="0" smtClean="0">
              <a:solidFill>
                <a:schemeClr val="bg2">
                  <a:lumMod val="50000"/>
                </a:schemeClr>
              </a:solidFill>
              <a:latin typeface="Arial" pitchFamily="34" charset="0"/>
              <a:cs typeface="Arial" pitchFamily="34" charset="0"/>
            </a:endParaRP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r>
              <a:rPr lang="en-IN" dirty="0" smtClean="0">
                <a:solidFill>
                  <a:schemeClr val="bg2">
                    <a:lumMod val="50000"/>
                  </a:schemeClr>
                </a:solidFill>
                <a:latin typeface="Gentium Basic"/>
              </a:rPr>
              <a:t>).</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 xmlns:p14="http://schemas.microsoft.com/office/powerpoint/2010/main" val="31079038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r>
              <a:rPr lang="en-IN" sz="4800" dirty="0" smtClean="0">
                <a:solidFill>
                  <a:srgbClr val="DC525C"/>
                </a:solidFill>
                <a:latin typeface="Segoe UI Light" panose="020B0502040204020203" pitchFamily="34" charset="0"/>
                <a:cs typeface="Segoe UI Light" panose="020B0502040204020203" pitchFamily="34" charset="0"/>
              </a:rPr>
              <a:t>PRIMARY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2060564"/>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57200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smtClean="0">
                <a:solidFill>
                  <a:srgbClr val="FFFF00"/>
                </a:solidFill>
              </a:rPr>
              <a:t>key.</a:t>
            </a:r>
            <a:endParaRPr lang="en-IN" b="1" dirty="0">
              <a:solidFill>
                <a:srgbClr val="FFFF00"/>
              </a:solidFill>
            </a:endParaRPr>
          </a:p>
        </p:txBody>
      </p:sp>
    </p:spTree>
    <p:extLst>
      <p:ext uri="{BB962C8B-B14F-4D97-AF65-F5344CB8AC3E}">
        <p14:creationId xmlns="" xmlns:p14="http://schemas.microsoft.com/office/powerpoint/2010/main" val="1888485486"/>
      </p:ext>
    </p:extLst>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a:t>
            </a:r>
            <a:r>
              <a:rPr lang="en-IN" sz="2000" dirty="0" smtClean="0">
                <a:solidFill>
                  <a:srgbClr val="006C86"/>
                </a:solidFill>
              </a:rPr>
              <a:t>is </a:t>
            </a:r>
            <a:r>
              <a:rPr lang="en-IN" sz="2000" dirty="0">
                <a:solidFill>
                  <a:srgbClr val="006C86"/>
                </a:solidFill>
              </a:rPr>
              <a:t>always associated with an INDEX object</a:t>
            </a:r>
          </a:p>
        </p:txBody>
      </p:sp>
    </p:spTree>
    <p:extLst>
      <p:ext uri="{BB962C8B-B14F-4D97-AF65-F5344CB8AC3E}">
        <p14:creationId xmlns="" xmlns:p14="http://schemas.microsoft.com/office/powerpoint/2010/main" val="29076236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41439225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a:t>
            </a:r>
            <a:r>
              <a:rPr lang="en-US" sz="4000" b="1" i="1" dirty="0" smtClean="0">
                <a:solidFill>
                  <a:srgbClr val="FFFF00"/>
                </a:solidFill>
                <a:latin typeface="Arial" pitchFamily="34" charset="0"/>
                <a:cs typeface="Arial" pitchFamily="34" charset="0"/>
              </a:rPr>
              <a:t>/ </a:t>
            </a:r>
            <a:r>
              <a:rPr lang="en-US" sz="4000" b="1" i="1" dirty="0">
                <a:solidFill>
                  <a:srgbClr val="FFFF00"/>
                </a:solidFill>
                <a:latin typeface="Arial" pitchFamily="34" charset="0"/>
                <a:cs typeface="Arial" pitchFamily="34" charset="0"/>
              </a:rPr>
              <a:t>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smtClean="0">
                <a:solidFill>
                  <a:srgbClr val="5F9378"/>
                </a:solidFill>
              </a:rPr>
              <a:t>Entity</a:t>
            </a:r>
          </a:p>
          <a:p>
            <a:pPr>
              <a:lnSpc>
                <a:spcPct val="150000"/>
              </a:lnSpc>
            </a:pPr>
            <a:r>
              <a:rPr lang="en-IN" b="1" i="1" dirty="0" smtClean="0"/>
              <a:t>Name</a:t>
            </a:r>
            <a:r>
              <a:rPr lang="en-IN" b="1" dirty="0" smtClean="0"/>
              <a:t> attribute</a:t>
            </a:r>
            <a:r>
              <a:rPr lang="en-IN" dirty="0" smtClean="0"/>
              <a:t>: FirstName, MiddleName, and LastName</a:t>
            </a:r>
            <a:endParaRPr lang="en-IN" dirty="0"/>
          </a:p>
          <a:p>
            <a:pPr>
              <a:lnSpc>
                <a:spcPct val="150000"/>
              </a:lnSpc>
            </a:pPr>
            <a:r>
              <a:rPr lang="en-IN" b="1" i="1" dirty="0" smtClean="0"/>
              <a:t>PhoneNumber</a:t>
            </a:r>
            <a:r>
              <a:rPr lang="en-IN" b="1" dirty="0" smtClean="0"/>
              <a:t> attribute</a:t>
            </a:r>
            <a:r>
              <a:rPr lang="en-IN" dirty="0" smtClean="0"/>
              <a:t>: CountryCode, CityCode, and PhoneNumber</a:t>
            </a:r>
            <a:endParaRPr lang="en-IN" dirty="0"/>
          </a:p>
        </p:txBody>
      </p:sp>
      <p:sp>
        <p:nvSpPr>
          <p:cNvPr id="7" name="Rectangle 6"/>
          <p:cNvSpPr/>
          <p:nvPr/>
        </p:nvSpPr>
        <p:spPr>
          <a:xfrm>
            <a:off x="304800" y="4834116"/>
            <a:ext cx="8534400" cy="1261884"/>
          </a:xfrm>
          <a:prstGeom prst="rect">
            <a:avLst/>
          </a:prstGeom>
        </p:spPr>
        <p:txBody>
          <a:bodyPr wrap="square">
            <a:spAutoFit/>
          </a:bodyPr>
          <a:lstStyle/>
          <a:p>
            <a:r>
              <a:rPr lang="en-IN" sz="2200" b="1" dirty="0" smtClean="0">
                <a:solidFill>
                  <a:srgbClr val="5F9378"/>
                </a:solidFill>
              </a:rPr>
              <a:t>Person</a:t>
            </a:r>
            <a:r>
              <a:rPr lang="en-IN" sz="2200" b="1" dirty="0" smtClean="0"/>
              <a:t> </a:t>
            </a:r>
            <a:r>
              <a:rPr lang="en-IN" sz="2200" b="1" dirty="0" smtClean="0">
                <a:solidFill>
                  <a:srgbClr val="5F9378"/>
                </a:solidFill>
              </a:rPr>
              <a:t>Entity</a:t>
            </a:r>
          </a:p>
          <a:p>
            <a:pPr>
              <a:lnSpc>
                <a:spcPct val="150000"/>
              </a:lnSpc>
            </a:pPr>
            <a:r>
              <a:rPr lang="en-IN" b="1" i="1" dirty="0" smtClean="0"/>
              <a:t>Hobbies</a:t>
            </a:r>
            <a:r>
              <a:rPr lang="en-IN" b="1" dirty="0" smtClean="0"/>
              <a:t> attribute</a:t>
            </a:r>
            <a:r>
              <a:rPr lang="en-IN" dirty="0"/>
              <a:t>: reading, hiking, hockey, skiing, </a:t>
            </a:r>
            <a:r>
              <a:rPr lang="en-IN" dirty="0" smtClean="0"/>
              <a:t>photography.</a:t>
            </a:r>
          </a:p>
          <a:p>
            <a:pPr>
              <a:lnSpc>
                <a:spcPct val="150000"/>
              </a:lnSpc>
            </a:pPr>
            <a:r>
              <a:rPr lang="en-IN" b="1" i="1" dirty="0" smtClean="0"/>
              <a:t>SpokenLanguages</a:t>
            </a:r>
            <a:r>
              <a:rPr lang="en-IN" b="1" dirty="0" smtClean="0"/>
              <a:t> attribute</a:t>
            </a:r>
            <a:r>
              <a:rPr lang="en-IN" dirty="0" smtClean="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579564055"/>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02928758"/>
      </p:ext>
    </p:extLst>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ADD</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911960780"/>
      </p:ext>
    </p:extLst>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Primary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186942385"/>
      </p:ext>
    </p:extLst>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769441"/>
          </a:xfrm>
          <a:prstGeom prst="rect">
            <a:avLst/>
          </a:prstGeom>
          <a:solidFill>
            <a:srgbClr val="B2242E"/>
          </a:solidFill>
        </p:spPr>
        <p:txBody>
          <a:bodyPr wrap="square">
            <a:spAutoFit/>
          </a:bodyPr>
          <a:lstStyle/>
          <a:p>
            <a:pPr algn="just"/>
            <a:r>
              <a:rPr lang="en-IN" sz="2200" dirty="0">
                <a:solidFill>
                  <a:schemeClr val="bg2"/>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CREATE</a:t>
            </a:r>
            <a:r>
              <a:rPr lang="en-IN" dirty="0" smtClean="0">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TABLE</a:t>
            </a:r>
            <a:r>
              <a:rPr lang="en-IN" dirty="0" smtClean="0">
                <a:solidFill>
                  <a:schemeClr val="accent2">
                    <a:lumMod val="50000"/>
                  </a:schemeClr>
                </a:solidFill>
                <a:latin typeface="Liberation Mono"/>
                <a:cs typeface="Arial" panose="020B0604020202020204" pitchFamily="34" charset="0"/>
              </a:rPr>
              <a:t> </a:t>
            </a:r>
            <a:r>
              <a:rPr lang="en-IN" dirty="0" smtClean="0">
                <a:latin typeface="Liberation Mono"/>
                <a:cs typeface="Arial" panose="020B0604020202020204" pitchFamily="34" charset="0"/>
              </a:rPr>
              <a:t>TEMP</a:t>
            </a:r>
            <a:r>
              <a:rPr lang="en-IN" dirty="0" smtClean="0">
                <a:solidFill>
                  <a:schemeClr val="accent2">
                    <a:lumMod val="50000"/>
                  </a:schemeClr>
                </a:solidFill>
                <a:latin typeface="Liberation Mono"/>
                <a:cs typeface="Arial" panose="020B0604020202020204" pitchFamily="34" charset="0"/>
              </a:rPr>
              <a:t> </a:t>
            </a:r>
            <a:r>
              <a:rPr lang="en-IN" dirty="0" smtClean="0">
                <a:solidFill>
                  <a:schemeClr val="bg1">
                    <a:lumMod val="65000"/>
                  </a:schemeClr>
                </a:solidFill>
                <a:latin typeface="Liberation Mono"/>
                <a:cs typeface="Arial" panose="020B0604020202020204" pitchFamily="34" charset="0"/>
              </a:rPr>
              <a:t>(</a:t>
            </a:r>
          </a:p>
          <a:p>
            <a:r>
              <a:rPr lang="en-IN" dirty="0" smtClean="0">
                <a:solidFill>
                  <a:schemeClr val="accent2">
                    <a:lumMod val="50000"/>
                  </a:schemeClr>
                </a:solidFill>
                <a:latin typeface="Liberation Mono"/>
                <a:cs typeface="Arial" panose="020B0604020202020204" pitchFamily="34" charset="0"/>
              </a:rPr>
              <a:t>   COL1 INT, </a:t>
            </a:r>
          </a:p>
          <a:p>
            <a:r>
              <a:rPr lang="en-IN" dirty="0" smtClean="0">
                <a:solidFill>
                  <a:schemeClr val="accent2">
                    <a:lumMod val="50000"/>
                  </a:schemeClr>
                </a:solidFill>
                <a:latin typeface="Liberation Mono"/>
                <a:cs typeface="Arial" panose="020B0604020202020204" pitchFamily="34" charset="0"/>
              </a:rPr>
              <a:t>   COL2 INT, </a:t>
            </a:r>
          </a:p>
          <a:p>
            <a:r>
              <a:rPr lang="en-IN" dirty="0" smtClean="0">
                <a:solidFill>
                  <a:schemeClr val="accent2">
                    <a:lumMod val="50000"/>
                  </a:schemeClr>
                </a:solidFill>
                <a:latin typeface="Liberation Mono"/>
                <a:cs typeface="Arial" panose="020B0604020202020204" pitchFamily="34" charset="0"/>
              </a:rPr>
              <a:t>   COL3 INT, </a:t>
            </a:r>
          </a:p>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DD4A68"/>
                </a:solidFill>
                <a:latin typeface="Liberation Mono"/>
                <a:ea typeface="Times New Roman" panose="02020603050405020304" pitchFamily="18" charset="0"/>
              </a:rPr>
              <a:t>CONSTRAINT PK_COL1_COL2 PRIMARY KEY </a:t>
            </a:r>
            <a:r>
              <a:rPr lang="en-IN" dirty="0" smtClean="0">
                <a:solidFill>
                  <a:schemeClr val="bg1">
                    <a:lumMod val="65000"/>
                  </a:schemeClr>
                </a:solidFill>
                <a:latin typeface="Liberation Mono"/>
                <a:ea typeface="Times New Roman" panose="02020603050405020304" pitchFamily="18" charset="0"/>
              </a:rPr>
              <a:t>(</a:t>
            </a:r>
            <a:r>
              <a:rPr lang="en-IN" dirty="0" smtClean="0">
                <a:solidFill>
                  <a:srgbClr val="DD4A68"/>
                </a:solidFill>
                <a:latin typeface="Liberation Mono"/>
                <a:ea typeface="Times New Roman" panose="02020603050405020304" pitchFamily="18" charset="0"/>
              </a:rPr>
              <a:t>COL1, COL2</a:t>
            </a:r>
            <a:r>
              <a:rPr lang="en-IN" dirty="0" smtClean="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 xmlns:p14="http://schemas.microsoft.com/office/powerpoint/2010/main" val="3374743441"/>
      </p:ext>
    </p:extLst>
  </p:cSld>
  <p:clrMapOvr>
    <a:masterClrMapping/>
  </p:clrMapOvr>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UNIQUE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232763047"/>
      </p:ext>
    </p:extLst>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a:t>
            </a:r>
            <a:r>
              <a:rPr lang="en-IN" dirty="0" smtClean="0">
                <a:latin typeface="Arial" panose="020B0604020202020204" pitchFamily="34" charset="0"/>
                <a:cs typeface="Arial" panose="020B0604020202020204" pitchFamily="34" charset="0"/>
              </a:rPr>
              <a:t>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3662638649"/>
      </p:ext>
    </p:extLst>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a:t>
            </a:r>
            <a:r>
              <a:rPr lang="en-IN" dirty="0" smtClean="0">
                <a:latin typeface="Arial" panose="020B0604020202020204" pitchFamily="34" charset="0"/>
                <a:cs typeface="Arial" panose="020B0604020202020204" pitchFamily="34" charset="0"/>
              </a:rPr>
              <a:t>UNIQUE </a:t>
            </a:r>
            <a:r>
              <a:rPr lang="en-IN" dirty="0">
                <a:latin typeface="Arial" panose="020B0604020202020204" pitchFamily="34" charset="0"/>
                <a:cs typeface="Arial" panose="020B0604020202020204" pitchFamily="34" charset="0"/>
              </a:rPr>
              <a:t>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a:t>
            </a:r>
            <a:r>
              <a:rPr lang="en-IN" sz="1600" dirty="0" smtClean="0">
                <a:solidFill>
                  <a:srgbClr val="C00000"/>
                </a:solidFill>
                <a:latin typeface="Arial" panose="020B0604020202020204" pitchFamily="34" charset="0"/>
                <a:cs typeface="Arial" panose="020B0604020202020204" pitchFamily="34" charset="0"/>
              </a:rPr>
              <a:t>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consists of multiple columns, you must specify them at the end of the CREATE TABLE  statement. You put a coma-separated list of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columns inside parentheses followed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a:solidFill>
                  <a:srgbClr val="C00000"/>
                </a:solidFill>
                <a:latin typeface="Arial" panose="020B0604020202020204" pitchFamily="34" charset="0"/>
                <a:cs typeface="Arial" panose="020B0604020202020204" pitchFamily="34" charset="0"/>
              </a:rPr>
              <a:t>,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98841133"/>
      </p:ext>
    </p:extLst>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1599286813"/>
      </p:ext>
    </p:extLst>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Unique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smtClean="0">
                <a:latin typeface="Arial" panose="020B0604020202020204" pitchFamily="34" charset="0"/>
                <a:cs typeface="Arial" panose="020B0604020202020204" pitchFamily="34" charset="0"/>
              </a:rPr>
              <a:t>;      </a:t>
            </a:r>
            <a:r>
              <a:rPr lang="en-IN" dirty="0" smtClean="0">
                <a:solidFill>
                  <a:srgbClr val="92D050"/>
                </a:solidFill>
                <a:latin typeface="Arial" panose="020B0604020202020204" pitchFamily="34" charset="0"/>
                <a:cs typeface="Arial" panose="020B0604020202020204" pitchFamily="34" charset="0"/>
              </a:rPr>
              <a:t>// </a:t>
            </a:r>
            <a:r>
              <a:rPr lang="en-IN" sz="1600" dirty="0" smtClean="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1014215150"/>
      </p:ext>
    </p:extLst>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FOREIGN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400657"/>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A </a:t>
            </a:r>
            <a:r>
              <a:rPr lang="en-IN" sz="2000" dirty="0">
                <a:solidFill>
                  <a:schemeClr val="bg2"/>
                </a:solidFill>
                <a:latin typeface="Segoe UI Light" panose="020B0502040204020203" pitchFamily="34" charset="0"/>
                <a:cs typeface="Segoe UI Light" panose="020B0502040204020203" pitchFamily="34" charset="0"/>
              </a:rPr>
              <a:t>foreign key can have a different name from its primary key</a:t>
            </a:r>
            <a:r>
              <a:rPr lang="en-IN" sz="2000" dirty="0" smtClean="0">
                <a:solidFill>
                  <a:schemeClr val="bg2"/>
                </a:solidFill>
                <a:latin typeface="Segoe UI Light" panose="020B0502040204020203" pitchFamily="34" charset="0"/>
                <a:cs typeface="Segoe UI Light" panose="020B0502040204020203" pitchFamily="34" charset="0"/>
              </a:rPr>
              <a:t>.</a:t>
            </a: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DataType of primary key and foreign key column must be same.</a:t>
            </a:r>
            <a:endParaRPr lang="en-IN" sz="2000" dirty="0">
              <a:solidFill>
                <a:schemeClr val="bg2"/>
              </a:solidFill>
              <a:latin typeface="Segoe UI Light" panose="020B0502040204020203" pitchFamily="34" charset="0"/>
              <a:cs typeface="Segoe UI Light" panose="020B0502040204020203" pitchFamily="34" charset="0"/>
            </a:endParaRP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It </a:t>
            </a:r>
            <a:r>
              <a:rPr lang="en-IN" sz="2000" dirty="0">
                <a:solidFill>
                  <a:schemeClr val="bg2"/>
                </a:solidFill>
                <a:latin typeface="Segoe UI Light" panose="020B0502040204020203" pitchFamily="34" charset="0"/>
                <a:cs typeface="Segoe UI Light" panose="020B0502040204020203" pitchFamily="34" charset="0"/>
              </a:rPr>
              <a:t>ensures rows in one table have corresponding rows in another.</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Foreign keys can be null even though primary keys can </a:t>
            </a:r>
            <a:r>
              <a:rPr lang="en-IN" sz="2000" dirty="0" smtClean="0">
                <a:solidFill>
                  <a:schemeClr val="bg2"/>
                </a:solidFill>
                <a:latin typeface="Segoe UI Light" panose="020B0502040204020203" pitchFamily="34" charset="0"/>
                <a:cs typeface="Segoe UI Light" panose="020B0502040204020203" pitchFamily="34" charset="0"/>
              </a:rPr>
              <a:t>not.</a:t>
            </a:r>
            <a:endParaRPr lang="en-IN" sz="2000" dirty="0">
              <a:solidFill>
                <a:schemeClr val="bg2"/>
              </a:solidFill>
              <a:latin typeface="Segoe UI Light" panose="020B0502040204020203" pitchFamily="34" charset="0"/>
              <a:cs typeface="Segoe UI Light" panose="020B0502040204020203" pitchFamily="34" charset="0"/>
            </a:endParaRPr>
          </a:p>
        </p:txBody>
      </p:sp>
      <p:sp>
        <p:nvSpPr>
          <p:cNvPr id="4" name="Rectangle 3"/>
          <p:cNvSpPr/>
          <p:nvPr/>
        </p:nvSpPr>
        <p:spPr>
          <a:xfrm>
            <a:off x="121693" y="5105400"/>
            <a:ext cx="8869907"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a:t>
            </a:r>
            <a:r>
              <a:rPr lang="en-IN" sz="2000" dirty="0" smtClean="0">
                <a:solidFill>
                  <a:srgbClr val="0089A4"/>
                </a:solidFill>
                <a:latin typeface="Arial" panose="020B0604020202020204" pitchFamily="34" charset="0"/>
                <a:cs typeface="Arial" panose="020B0604020202020204" pitchFamily="34" charset="0"/>
              </a:rPr>
              <a:t>FOREIGN KEY is </a:t>
            </a:r>
            <a:r>
              <a:rPr lang="en-IN" sz="2000" dirty="0">
                <a:solidFill>
                  <a:srgbClr val="0089A4"/>
                </a:solidFill>
                <a:latin typeface="Arial" panose="020B0604020202020204" pitchFamily="34" charset="0"/>
                <a:cs typeface="Arial" panose="020B0604020202020204" pitchFamily="34" charset="0"/>
              </a:rPr>
              <a:t>referred to as the </a:t>
            </a:r>
            <a:r>
              <a:rPr lang="en-IN" sz="2000" dirty="0" smtClean="0">
                <a:solidFill>
                  <a:srgbClr val="0089A4"/>
                </a:solidFill>
                <a:latin typeface="Arial" panose="020B0604020202020204" pitchFamily="34" charset="0"/>
                <a:cs typeface="Arial" panose="020B0604020202020204" pitchFamily="34" charset="0"/>
              </a:rPr>
              <a:t>child table, </a:t>
            </a:r>
            <a:r>
              <a:rPr lang="en-IN" sz="2000" dirty="0">
                <a:solidFill>
                  <a:srgbClr val="0089A4"/>
                </a:solidFill>
                <a:latin typeface="Arial" panose="020B0604020202020204" pitchFamily="34" charset="0"/>
                <a:cs typeface="Arial" panose="020B0604020202020204" pitchFamily="34" charset="0"/>
              </a:rPr>
              <a:t>and the table containing the PRIMARY KEY </a:t>
            </a:r>
            <a:r>
              <a:rPr lang="en-IN" sz="2000" dirty="0" smtClean="0">
                <a:solidFill>
                  <a:srgbClr val="0089A4"/>
                </a:solidFill>
                <a:latin typeface="Arial" panose="020B0604020202020204" pitchFamily="34" charset="0"/>
                <a:cs typeface="Arial" panose="020B0604020202020204" pitchFamily="34" charset="0"/>
              </a:rPr>
              <a:t>(</a:t>
            </a:r>
            <a:r>
              <a:rPr lang="en-IN" sz="2000" dirty="0">
                <a:solidFill>
                  <a:srgbClr val="0089A4"/>
                </a:solidFill>
                <a:latin typeface="Arial" panose="020B0604020202020204" pitchFamily="34" charset="0"/>
                <a:cs typeface="Arial" panose="020B0604020202020204" pitchFamily="34" charset="0"/>
              </a:rPr>
              <a:t>referenced </a:t>
            </a:r>
            <a:r>
              <a:rPr lang="en-IN" sz="2000" dirty="0" smtClean="0">
                <a:solidFill>
                  <a:srgbClr val="0089A4"/>
                </a:solidFill>
                <a:latin typeface="Arial" panose="020B0604020202020204" pitchFamily="34" charset="0"/>
                <a:cs typeface="Arial" panose="020B0604020202020204" pitchFamily="34" charset="0"/>
              </a:rPr>
              <a:t>key) </a:t>
            </a:r>
            <a:r>
              <a:rPr lang="en-IN" sz="2000" dirty="0">
                <a:solidFill>
                  <a:srgbClr val="0089A4"/>
                </a:solidFill>
                <a:latin typeface="Arial" panose="020B0604020202020204" pitchFamily="34" charset="0"/>
                <a:cs typeface="Arial" panose="020B0604020202020204" pitchFamily="34" charset="0"/>
              </a:rPr>
              <a:t>is the parent table.</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t>
            </a:r>
            <a:r>
              <a:rPr lang="en-IN" sz="2200" dirty="0" smtClean="0">
                <a:latin typeface="Segoe UI Light" panose="020B0502040204020203" pitchFamily="34" charset="0"/>
                <a:cs typeface="Segoe UI Light" panose="020B0502040204020203" pitchFamily="34" charset="0"/>
              </a:rPr>
              <a:t>another/same </a:t>
            </a:r>
            <a:r>
              <a:rPr lang="en-IN" sz="2200" dirty="0">
                <a:latin typeface="Segoe UI Light" panose="020B0502040204020203" pitchFamily="34" charset="0"/>
                <a:cs typeface="Segoe UI Light" panose="020B0502040204020203" pitchFamily="34" charset="0"/>
              </a:rPr>
              <a:t>table.</a:t>
            </a:r>
          </a:p>
        </p:txBody>
      </p:sp>
    </p:spTree>
    <p:extLst>
      <p:ext uri="{BB962C8B-B14F-4D97-AF65-F5344CB8AC3E}">
        <p14:creationId xmlns="" xmlns:p14="http://schemas.microsoft.com/office/powerpoint/2010/main" val="14695960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747704266"/>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rgbClr val="476D59"/>
          </a:solidFill>
        </p:spPr>
        <p:txBody>
          <a:bodyPr wrap="square">
            <a:spAutoFit/>
          </a:bodyPr>
          <a:lstStyle/>
          <a:p>
            <a:r>
              <a:rPr lang="en-IN" sz="2000" dirty="0" smtClean="0">
                <a:solidFill>
                  <a:schemeClr val="bg1"/>
                </a:solidFill>
              </a:rPr>
              <a:t>A referential </a:t>
            </a:r>
            <a:r>
              <a:rPr lang="en-IN" sz="2000" dirty="0">
                <a:solidFill>
                  <a:schemeClr val="bg1"/>
                </a:solidFill>
              </a:rPr>
              <a:t>constraint could be violated in following cases.</a:t>
            </a:r>
          </a:p>
          <a:p>
            <a:endParaRPr lang="en-IN" sz="2000"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INSERT attempt </a:t>
            </a:r>
            <a:r>
              <a:rPr lang="en-IN" dirty="0">
                <a:solidFill>
                  <a:srgbClr val="CFFF21"/>
                </a:solidFill>
              </a:rPr>
              <a:t>to add a row </a:t>
            </a:r>
            <a:r>
              <a:rPr lang="en-IN" dirty="0" smtClean="0">
                <a:solidFill>
                  <a:srgbClr val="CFFF21"/>
                </a:solidFill>
              </a:rPr>
              <a:t>to </a:t>
            </a:r>
            <a:r>
              <a:rPr lang="en-IN" dirty="0">
                <a:solidFill>
                  <a:srgbClr val="CFFF21"/>
                </a:solidFill>
              </a:rPr>
              <a:t>a child table that has a value in its foreign key columns that does not match a value in the corresponding parent </a:t>
            </a:r>
            <a:r>
              <a:rPr lang="en-IN" dirty="0" smtClean="0">
                <a:solidFill>
                  <a:srgbClr val="CFFF21"/>
                </a:solidFill>
              </a:rPr>
              <a:t>table's column.</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child table's foreign key columns to a value that has no matching value in the corresponding parent table's parent key</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parent table's parent key to a value that does not have a matching value in a child table's foreign key columns</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 </a:t>
            </a:r>
            <a:r>
              <a:rPr lang="en-IN" dirty="0" smtClean="0">
                <a:solidFill>
                  <a:srgbClr val="CFFF21"/>
                </a:solidFill>
              </a:rPr>
              <a:t>DELETE attempt </a:t>
            </a:r>
            <a:r>
              <a:rPr lang="en-IN" dirty="0">
                <a:solidFill>
                  <a:srgbClr val="CFFF21"/>
                </a:solidFill>
              </a:rPr>
              <a:t>to remove a record from a parent table that has a matching value in a child table's foreign key columns.</a:t>
            </a:r>
          </a:p>
        </p:txBody>
      </p:sp>
    </p:spTree>
    <p:extLst>
      <p:ext uri="{BB962C8B-B14F-4D97-AF65-F5344CB8AC3E}">
        <p14:creationId xmlns="" xmlns:p14="http://schemas.microsoft.com/office/powerpoint/2010/main" val="834576772"/>
      </p:ext>
    </p:extLst>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3505200" y="4648200"/>
            <a:ext cx="5486400" cy="1107996"/>
          </a:xfrm>
          <a:prstGeom prst="rect">
            <a:avLst/>
          </a:prstGeom>
          <a:solidFill>
            <a:srgbClr val="EDE70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 xmlns:p14="http://schemas.microsoft.com/office/powerpoint/2010/main" val="1257721072"/>
      </p:ext>
    </p:extLst>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4282516866"/>
      </p:ext>
    </p:extLst>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i="1" dirty="0" smtClean="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rgbClr val="FFC000"/>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a:t>
            </a:r>
            <a:r>
              <a:rPr lang="en-IN" dirty="0" smtClean="0"/>
              <a:t>sub clauses </a:t>
            </a:r>
            <a:r>
              <a:rPr lang="en-IN" dirty="0"/>
              <a:t>of the FOREIGN KEY clause.</a:t>
            </a:r>
          </a:p>
        </p:txBody>
      </p:sp>
      <p:sp>
        <p:nvSpPr>
          <p:cNvPr id="2" name="Rectangle 1"/>
          <p:cNvSpPr/>
          <p:nvPr/>
        </p:nvSpPr>
        <p:spPr>
          <a:xfrm>
            <a:off x="4648200" y="1516559"/>
            <a:ext cx="4114800" cy="769441"/>
          </a:xfrm>
          <a:prstGeom prst="rect">
            <a:avLst/>
          </a:prstGeom>
          <a:solidFill>
            <a:srgbClr val="0F5D3A"/>
          </a:solidFill>
        </p:spPr>
        <p:txBody>
          <a:bodyPr wrap="square">
            <a:spAutoFit/>
          </a:bodyPr>
          <a:lstStyle/>
          <a:p>
            <a:r>
              <a:rPr lang="en-IN" sz="2200" dirty="0">
                <a:solidFill>
                  <a:srgbClr val="FFC000"/>
                </a:solidFill>
              </a:rPr>
              <a:t>Cascaded </a:t>
            </a:r>
            <a:r>
              <a:rPr lang="en-IN" sz="2200" dirty="0" smtClean="0">
                <a:solidFill>
                  <a:srgbClr val="FFC000"/>
                </a:solidFill>
              </a:rPr>
              <a:t>FOREIGN KEY actions </a:t>
            </a:r>
            <a:r>
              <a:rPr lang="en-IN" sz="2200" dirty="0">
                <a:solidFill>
                  <a:srgbClr val="FFC000"/>
                </a:solidFill>
              </a:rPr>
              <a:t>do not activate triggers.</a:t>
            </a:r>
          </a:p>
        </p:txBody>
      </p:sp>
    </p:spTree>
    <p:extLst>
      <p:ext uri="{BB962C8B-B14F-4D97-AF65-F5344CB8AC3E}">
        <p14:creationId xmlns="" xmlns:p14="http://schemas.microsoft.com/office/powerpoint/2010/main" val="148594766"/>
      </p:ext>
    </p:extLst>
  </p:cSld>
  <p:clrMapOvr>
    <a:masterClrMapping/>
  </p:clrMapOvr>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smtClean="0">
                <a:solidFill>
                  <a:schemeClr val="bg1"/>
                </a:solidFill>
                <a:latin typeface="Arial" panose="020B0604020202020204" pitchFamily="34" charset="0"/>
                <a:cs typeface="Arial" panose="020B0604020202020204" pitchFamily="34" charset="0"/>
              </a:rPr>
              <a:t>ALTER table E </a:t>
            </a:r>
            <a:r>
              <a:rPr lang="en-IN" b="1" dirty="0">
                <a:solidFill>
                  <a:schemeClr val="bg1"/>
                </a:solidFill>
                <a:latin typeface="Arial" panose="020B0604020202020204" pitchFamily="34" charset="0"/>
                <a:cs typeface="Arial" panose="020B0604020202020204" pitchFamily="34" charset="0"/>
              </a:rPr>
              <a:t>drop foreign key e_ibfk_1;</a:t>
            </a:r>
          </a:p>
        </p:txBody>
      </p:sp>
      <p:sp>
        <p:nvSpPr>
          <p:cNvPr id="7" name="Rectangle 6"/>
          <p:cNvSpPr/>
          <p:nvPr/>
        </p:nvSpPr>
        <p:spPr>
          <a:xfrm>
            <a:off x="76200" y="2971800"/>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FOREIGN </a:t>
            </a:r>
            <a:r>
              <a:rPr lang="en-IN" sz="1600" dirty="0">
                <a:latin typeface="Arial" panose="020B0604020202020204" pitchFamily="34" charset="0"/>
                <a:cs typeface="Arial" panose="020B0604020202020204" pitchFamily="34" charset="0"/>
              </a:rPr>
              <a:t>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r>
              <a:rPr lang="en-IN" dirty="0" smtClean="0"/>
              <a:t>.</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 xmlns:p14="http://schemas.microsoft.com/office/powerpoint/2010/main" val="1900297931"/>
      </p:ext>
    </p:extLst>
  </p:cSld>
  <p:clrMapOvr>
    <a:masterClrMapping/>
  </p:clrMapOvr>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Check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997115"/>
            <a:ext cx="7072362" cy="646331"/>
          </a:xfrm>
          <a:prstGeom prst="rect">
            <a:avLst/>
          </a:prstGeom>
        </p:spPr>
        <p:txBody>
          <a:bodyPr wrap="square">
            <a:spAutoFit/>
          </a:bodyPr>
          <a:lstStyle/>
          <a:p>
            <a:r>
              <a:rPr lang="en-US" dirty="0" smtClean="0">
                <a:solidFill>
                  <a:srgbClr val="006C86"/>
                </a:solidFill>
              </a:rPr>
              <a:t>Prior to MySQL 8.0.16, CREATE TABLE permits only the following limited version of table CHECK constraint syntax, which is parsed and ignored.</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smtClean="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 username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40</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password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email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constraint chk_age 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10" name="Rectangle 9"/>
          <p:cNvSpPr/>
          <p:nvPr/>
        </p:nvSpPr>
        <p:spPr>
          <a:xfrm>
            <a:off x="214282" y="2928934"/>
            <a:ext cx="8715436" cy="646331"/>
          </a:xfrm>
          <a:prstGeom prst="rect">
            <a:avLst/>
          </a:prstGeom>
        </p:spPr>
        <p:txBody>
          <a:bodyPr wrap="square">
            <a:spAutoFit/>
          </a:bodyPr>
          <a:lstStyle/>
          <a:p>
            <a:r>
              <a:rPr lang="en-US" dirty="0" smtClean="0"/>
              <a:t>The check constraint defined on a table must refer to only columns in that table. It can not refer to columns in other tables.</a:t>
            </a:r>
          </a:p>
        </p:txBody>
      </p:sp>
      <p:sp>
        <p:nvSpPr>
          <p:cNvPr id="11" name="Rectangle 10"/>
          <p:cNvSpPr/>
          <p:nvPr/>
        </p:nvSpPr>
        <p:spPr>
          <a:xfrm>
            <a:off x="285720" y="4090578"/>
            <a:ext cx="8501122" cy="1200329"/>
          </a:xfrm>
          <a:prstGeom prst="rect">
            <a:avLst/>
          </a:prstGeom>
        </p:spPr>
        <p:txBody>
          <a:bodyPr wrap="square">
            <a:spAutoFit/>
          </a:bodyPr>
          <a:lstStyle/>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itchFamily="34" charset="0"/>
                <a:cs typeface="Arial" pitchFamily="34" charset="0"/>
              </a:rPr>
              <a:t>c1 INT, c2 INT, c3 INT, </a:t>
            </a:r>
            <a:r>
              <a:rPr lang="en-US" sz="1600" dirty="0" smtClean="0">
                <a:solidFill>
                  <a:srgbClr val="C00000"/>
                </a:solidFill>
                <a:latin typeface="Arial" panose="020B0604020202020204" pitchFamily="34" charset="0"/>
                <a:cs typeface="Arial" panose="020B0604020202020204" pitchFamily="34" charset="0"/>
              </a:rPr>
              <a:t>check(c3 &gt; (c1 + c2))</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primary</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key(c1)</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smtClean="0">
                <a:solidFill>
                  <a:srgbClr val="006C86"/>
                </a:solidFill>
              </a:rPr>
              <a:t>CHECK condition expressions must adhere to the following rules. An error occurs if an expression contains disallowed constructs.</a:t>
            </a:r>
          </a:p>
          <a:p>
            <a:endParaRPr lang="en-US" dirty="0" smtClean="0">
              <a:solidFill>
                <a:srgbClr val="006C86"/>
              </a:solidFill>
            </a:endParaRPr>
          </a:p>
          <a:p>
            <a:pPr marL="342900" indent="-342900">
              <a:buFont typeface="+mj-lt"/>
              <a:buAutoNum type="arabicPeriod"/>
            </a:pPr>
            <a:r>
              <a:rPr lang="en-US" dirty="0" smtClean="0">
                <a:solidFill>
                  <a:srgbClr val="006C86"/>
                </a:solidFill>
              </a:rPr>
              <a:t>Non-generated and generated columns are permitted, except columns with the  AUTO_INCREMENT attribute.</a:t>
            </a:r>
          </a:p>
          <a:p>
            <a:pPr marL="342900" indent="-342900">
              <a:buFont typeface="+mj-lt"/>
              <a:buAutoNum type="arabicPeriod"/>
            </a:pPr>
            <a:r>
              <a:rPr lang="en-US" dirty="0" smtClean="0">
                <a:solidFill>
                  <a:srgbClr val="006C86"/>
                </a:solidFill>
              </a:rPr>
              <a:t>Literals, deterministic built-in functions, and operators are permitted.</a:t>
            </a:r>
          </a:p>
          <a:p>
            <a:pPr marL="342900" indent="-342900">
              <a:buFont typeface="+mj-lt"/>
              <a:buAutoNum type="arabicPeriod"/>
            </a:pPr>
            <a:r>
              <a:rPr lang="en-US" dirty="0" smtClean="0">
                <a:solidFill>
                  <a:srgbClr val="006C86"/>
                </a:solidFill>
              </a:rPr>
              <a:t>Sub-queries are not permitted.</a:t>
            </a:r>
          </a:p>
          <a:p>
            <a:pPr marL="342900" indent="-342900">
              <a:buFont typeface="+mj-lt"/>
              <a:buAutoNum type="arabicPeriod"/>
            </a:pPr>
            <a:r>
              <a:rPr lang="en-US" dirty="0" smtClean="0">
                <a:solidFill>
                  <a:srgbClr val="006C86"/>
                </a:solidFill>
              </a:rPr>
              <a:t>Environmental variables (such as CURRENT_USER, CURRENT_DATE, …) are not permitted.</a:t>
            </a:r>
          </a:p>
          <a:p>
            <a:pPr marL="342900" indent="-342900">
              <a:buFont typeface="+mj-lt"/>
              <a:buAutoNum type="arabicPeriod"/>
            </a:pPr>
            <a:r>
              <a:rPr lang="en-US" dirty="0" smtClean="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smtClean="0">
                <a:solidFill>
                  <a:srgbClr val="006C86"/>
                </a:solidFill>
              </a:rPr>
              <a:t>Variables (system variables, user-defined variables, and stored program local variables) are not permitted.</a:t>
            </a:r>
          </a:p>
          <a:p>
            <a:pPr marL="342900" indent="-342900">
              <a:buFont typeface="+mj-lt"/>
              <a:buAutoNum type="arabicPeriod"/>
            </a:pPr>
            <a:r>
              <a:rPr lang="en-US" dirty="0" smtClean="0">
                <a:solidFill>
                  <a:srgbClr val="006C86"/>
                </a:solidFill>
              </a:rPr>
              <a:t>Stored functions and user-defined functions are not permitted.</a:t>
            </a:r>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1446550"/>
          </a:xfrm>
          <a:prstGeom prst="rect">
            <a:avLst/>
          </a:prstGeom>
        </p:spPr>
        <p:txBody>
          <a:bodyPr wrap="square">
            <a:spAutoFit/>
          </a:bodyPr>
          <a:lstStyle/>
          <a:p>
            <a:r>
              <a:rPr lang="en-US" sz="2200" dirty="0" smtClean="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endParaRPr lang="en-US" sz="2200" dirty="0">
              <a:solidFill>
                <a:schemeClr val="bg2">
                  <a:lumMod val="50000"/>
                </a:schemeClr>
              </a:solidFill>
            </a:endParaRPr>
          </a:p>
        </p:txBody>
      </p:sp>
      <p:sp>
        <p:nvSpPr>
          <p:cNvPr id="4" name="Rectangle 3"/>
          <p:cNvSpPr/>
          <p:nvPr/>
        </p:nvSpPr>
        <p:spPr>
          <a:xfrm>
            <a:off x="214282" y="3429001"/>
            <a:ext cx="8715436" cy="1323439"/>
          </a:xfrm>
          <a:prstGeom prst="rect">
            <a:avLst/>
          </a:prstGeom>
        </p:spPr>
        <p:txBody>
          <a:bodyPr wrap="square">
            <a:spAutoFit/>
          </a:bodyPr>
          <a:lstStyle/>
          <a:p>
            <a:r>
              <a:rPr lang="en-US" sz="2000" dirty="0" smtClean="0"/>
              <a:t>There are 2 types of Views in SQL: Simple View and Complex View. </a:t>
            </a:r>
            <a:r>
              <a:rPr lang="en-US" sz="2000" b="1" dirty="0" smtClean="0"/>
              <a:t>Simple views </a:t>
            </a:r>
            <a:r>
              <a:rPr lang="en-US" sz="2000" dirty="0" smtClean="0"/>
              <a:t>can only contain a single base table. </a:t>
            </a:r>
            <a:r>
              <a:rPr lang="en-US" sz="2000" b="1" dirty="0" smtClean="0"/>
              <a:t>Complex views</a:t>
            </a:r>
            <a:r>
              <a:rPr lang="en-US" sz="2000" dirty="0" smtClean="0"/>
              <a:t> can be constructed on more than one base table. In particular, complex views can contain: join conditions, a group by clause, a order by clause.</a:t>
            </a:r>
            <a:endParaRPr lang="en-US" sz="2000" dirty="0"/>
          </a:p>
        </p:txBody>
      </p:sp>
    </p:spTree>
    <p:extLst>
      <p:ext uri="{BB962C8B-B14F-4D97-AF65-F5344CB8AC3E}">
        <p14:creationId xmlns="" xmlns:p14="http://schemas.microsoft.com/office/powerpoint/2010/main" val="2406561690"/>
      </p:ext>
    </p:extLst>
  </p:cSld>
  <p:clrMapOvr>
    <a:masterClrMapping/>
  </p:clrMapOvr>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a:t>
            </a:r>
            <a:r>
              <a:rPr lang="en-IN" dirty="0" smtClean="0">
                <a:latin typeface="Arial" panose="020B0604020202020204" pitchFamily="34" charset="0"/>
                <a:cs typeface="Arial" panose="020B0604020202020204" pitchFamily="34" charset="0"/>
              </a:rPr>
              <a:t>VIEW contains </a:t>
            </a:r>
            <a:r>
              <a:rPr lang="en-IN" dirty="0">
                <a:latin typeface="Arial" panose="020B0604020202020204" pitchFamily="34" charset="0"/>
                <a:cs typeface="Arial" panose="020B0604020202020204" pitchFamily="34" charset="0"/>
              </a:rPr>
              <a:t>no data itself. The tables upon which a </a:t>
            </a:r>
            <a:r>
              <a:rPr lang="en-IN" dirty="0" smtClean="0">
                <a:latin typeface="Arial" panose="020B0604020202020204" pitchFamily="34" charset="0"/>
                <a:cs typeface="Arial" panose="020B0604020202020204" pitchFamily="34" charset="0"/>
              </a:rPr>
              <a:t>VIEW is </a:t>
            </a:r>
            <a:r>
              <a:rPr lang="en-IN" dirty="0">
                <a:latin typeface="Arial" panose="020B0604020202020204" pitchFamily="34" charset="0"/>
                <a:cs typeface="Arial" panose="020B0604020202020204" pitchFamily="34" charset="0"/>
              </a:rPr>
              <a:t>based are called base tables</a:t>
            </a:r>
            <a:r>
              <a:rPr lang="en-IN" dirty="0" smtClean="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a:t>
            </a:r>
            <a:r>
              <a:rPr lang="en-IN" dirty="0" smtClean="0">
                <a:solidFill>
                  <a:srgbClr val="3F6971"/>
                </a:solidFill>
                <a:latin typeface="Arial" panose="020B0604020202020204" pitchFamily="34" charset="0"/>
                <a:cs typeface="Arial" panose="020B0604020202020204" pitchFamily="34" charset="0"/>
              </a:rPr>
              <a:t>VIEW, </a:t>
            </a:r>
            <a:r>
              <a:rPr lang="en-IN" dirty="0">
                <a:solidFill>
                  <a:srgbClr val="3F6971"/>
                </a:solidFill>
                <a:latin typeface="Arial" panose="020B0604020202020204" pitchFamily="34" charset="0"/>
                <a:cs typeface="Arial" panose="020B0604020202020204" pitchFamily="34" charset="0"/>
              </a:rPr>
              <a:t>and columns dropped from the table will result in an error when selecting from the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a:t>
            </a:r>
            <a:r>
              <a:rPr lang="en-IN" dirty="0" smtClean="0">
                <a:solidFill>
                  <a:srgbClr val="3F6971"/>
                </a:solidFill>
                <a:latin typeface="Arial" panose="020B0604020202020204" pitchFamily="34" charset="0"/>
                <a:cs typeface="Arial" panose="020B0604020202020204" pitchFamily="34" charset="0"/>
              </a:rPr>
              <a:t>VIEW column </a:t>
            </a:r>
            <a:r>
              <a:rPr lang="en-IN" dirty="0">
                <a:solidFill>
                  <a:srgbClr val="3F6971"/>
                </a:solidFill>
                <a:latin typeface="Arial" panose="020B0604020202020204" pitchFamily="34" charset="0"/>
                <a:cs typeface="Arial" panose="020B0604020202020204" pitchFamily="34" charset="0"/>
              </a:rPr>
              <a:t>names. </a:t>
            </a:r>
            <a:endParaRPr lang="en-IN" dirty="0" smtClean="0">
              <a:solidFill>
                <a:srgbClr val="3F6971"/>
              </a:solidFill>
              <a:latin typeface="Arial" panose="020B0604020202020204" pitchFamily="34" charset="0"/>
              <a:cs typeface="Arial" panose="020B0604020202020204" pitchFamily="34" charset="0"/>
            </a:endParaRP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a:t>
            </a:r>
            <a:r>
              <a:rPr lang="en-IN" dirty="0" smtClean="0">
                <a:solidFill>
                  <a:srgbClr val="3F6971"/>
                </a:solidFill>
                <a:latin typeface="Arial" panose="020B0604020202020204" pitchFamily="34" charset="0"/>
                <a:cs typeface="Arial" panose="020B0604020202020204" pitchFamily="34" charset="0"/>
              </a:rPr>
              <a:t>TRIGGER with </a:t>
            </a:r>
            <a:r>
              <a:rPr lang="en-IN" dirty="0">
                <a:solidFill>
                  <a:srgbClr val="3F6971"/>
                </a:solidFill>
                <a:latin typeface="Arial" panose="020B0604020202020204" pitchFamily="34" charset="0"/>
                <a:cs typeface="Arial" panose="020B0604020202020204" pitchFamily="34" charset="0"/>
              </a:rPr>
              <a:t>a </a:t>
            </a:r>
            <a:r>
              <a:rPr lang="en-IN" dirty="0" smtClean="0">
                <a:solidFill>
                  <a:srgbClr val="3F6971"/>
                </a:solidFill>
                <a:latin typeface="Arial" panose="020B0604020202020204" pitchFamily="34" charset="0"/>
                <a:cs typeface="Arial" panose="020B0604020202020204" pitchFamily="34" charset="0"/>
              </a:rPr>
              <a:t>VIEW.</a:t>
            </a:r>
            <a:endParaRPr lang="en-IN" dirty="0">
              <a:solidFill>
                <a:srgbClr val="3F6971"/>
              </a:solidFill>
              <a:latin typeface="Arial" panose="020B0604020202020204" pitchFamily="34" charset="0"/>
              <a:cs typeface="Arial" panose="020B0604020202020204" pitchFamily="34" charset="0"/>
            </a:endParaRPr>
          </a:p>
        </p:txBody>
      </p:sp>
      <p:sp>
        <p:nvSpPr>
          <p:cNvPr id="6" name="Rectangle 5"/>
          <p:cNvSpPr/>
          <p:nvPr/>
        </p:nvSpPr>
        <p:spPr>
          <a:xfrm>
            <a:off x="76200" y="5388114"/>
            <a:ext cx="7781297"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 xmlns:p14="http://schemas.microsoft.com/office/powerpoint/2010/main" val="368525442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483968113"/>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35881"/>
            <a:ext cx="8991600" cy="4401205"/>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There is a subquery in the SELECT clause.</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SQL statement defining the view joins tables.</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One of the tables in the FROM clause is a non-updatable view.</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 xmlns:p14="http://schemas.microsoft.com/office/powerpoint/2010/main" val="2662115593"/>
      </p:ext>
    </p:extLst>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gridCol w="4572000"/>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tr>
            </a:tbl>
          </a:graphicData>
        </a:graphic>
      </p:graphicFrame>
    </p:spTree>
    <p:extLst>
      <p:ext uri="{BB962C8B-B14F-4D97-AF65-F5344CB8AC3E}">
        <p14:creationId xmlns="" xmlns:p14="http://schemas.microsoft.com/office/powerpoint/2010/main" val="2662115593"/>
      </p:ext>
    </p:extLst>
  </p:cSld>
  <p:clrMapOvr>
    <a:masterClrMapping/>
  </p:clrMapOvr>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76200" y="2996625"/>
            <a:ext cx="8991600" cy="707886"/>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 xmlns:p14="http://schemas.microsoft.com/office/powerpoint/2010/main" val="412755605"/>
      </p:ext>
    </p:extLst>
  </p:cSld>
  <p:clrMapOvr>
    <a:masterClrMapping/>
  </p:clrMapOvr>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a:t>
            </a:r>
            <a:r>
              <a:rPr lang="en-IN" sz="1600" dirty="0" smtClean="0">
                <a:latin typeface="Arial" panose="020B0604020202020204" pitchFamily="34" charset="0"/>
                <a:ea typeface="Arial Unicode MS"/>
                <a:cs typeface="Arial" panose="020B0604020202020204" pitchFamily="34" charset="0"/>
              </a:rPr>
              <a:t>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1869408089"/>
      </p:ext>
    </p:extLst>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795462853"/>
      </p:ext>
    </p:extLst>
  </p:cSld>
  <p:clrMapOvr>
    <a:masterClrMapping/>
  </p:clrMapOvr>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285720" y="3429000"/>
            <a:ext cx="8572560" cy="1938992"/>
          </a:xfrm>
          <a:prstGeom prst="rect">
            <a:avLst/>
          </a:prstGeom>
        </p:spPr>
        <p:txBody>
          <a:bodyPr wrap="square">
            <a:spAutoFit/>
          </a:bodyPr>
          <a:lstStyle/>
          <a:p>
            <a:pPr algn="just"/>
            <a:r>
              <a:rPr lang="en-US" sz="2000" dirty="0" smtClean="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endParaRPr lang="en-US" sz="2000" dirty="0">
              <a:solidFill>
                <a:srgbClr val="006C86"/>
              </a:solidFill>
            </a:endParaRPr>
          </a:p>
        </p:txBody>
      </p:sp>
    </p:spTree>
    <p:extLst>
      <p:ext uri="{BB962C8B-B14F-4D97-AF65-F5344CB8AC3E}">
        <p14:creationId xmlns="" xmlns:p14="http://schemas.microsoft.com/office/powerpoint/2010/main" val="1338227008"/>
      </p:ext>
    </p:extLst>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r>
              <a:rPr lang="en-IN" dirty="0" smtClean="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smtClean="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743543644"/>
      </p:ext>
    </p:extLst>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smtClean="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1773200555"/>
      </p:ext>
    </p:extLst>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INDEX </a:t>
            </a:r>
            <a:r>
              <a:rPr lang="en-IN" b="1" dirty="0">
                <a:latin typeface="Arial" pitchFamily="34" charset="0"/>
                <a:cs typeface="Arial" pitchFamily="34" charset="0"/>
              </a:rPr>
              <a:t>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ea typeface="Arial Unicode MS"/>
                <a:cs typeface="Arial" panose="020B0604020202020204" pitchFamily="34" charset="0"/>
              </a:rPr>
              <a:t> table_name</a:t>
            </a:r>
            <a:r>
              <a:rPr lang="en-IN" sz="1600" dirty="0">
                <a:latin typeface="Arial" panose="020B0604020202020204" pitchFamily="34" charset="0"/>
                <a:ea typeface="Arial Unicode MS"/>
                <a:cs typeface="Arial" panose="020B0604020202020204" pitchFamily="34" charset="0"/>
              </a:rPr>
              <a:t>,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INFORMATION_SCHEMA.STATISTICS;</a:t>
            </a:r>
            <a:endParaRPr lang="en-IN" sz="1600" dirty="0">
              <a:latin typeface="Arial" panose="020B0604020202020204" pitchFamily="34" charset="0"/>
              <a:ea typeface="Arial Unicode MS"/>
              <a:cs typeface="Arial" panose="020B0604020202020204" pitchFamily="34" charset="0"/>
            </a:endParaRP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 xmlns:p14="http://schemas.microsoft.com/office/powerpoint/2010/main" val="2678806817"/>
      </p:ext>
    </p:extLst>
  </p:cSld>
  <p:clrMapOvr>
    <a:masterClrMapping/>
  </p:clrMapOvr>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a:t>
            </a:r>
            <a:r>
              <a:rPr lang="en-IN" sz="1600" dirty="0" smtClean="0">
                <a:latin typeface="Arial" panose="020B0604020202020204" pitchFamily="34" charset="0"/>
                <a:ea typeface="Times New Roman" panose="02020603050405020304" pitchFamily="18" charset="0"/>
              </a:rPr>
              <a:t> EMPLOYEE</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22486638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151389687"/>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 xmlns:p14="http://schemas.microsoft.com/office/powerpoint/2010/main" val="2789843155"/>
      </p:ext>
    </p:extLst>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lock / unlock</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smtClean="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READ</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WRITE</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a:t>
            </a:r>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 xmlns:p14="http://schemas.microsoft.com/office/powerpoint/2010/main" val="2903269922"/>
      </p:ext>
    </p:extLst>
  </p:cSld>
  <p:clrMapOvr>
    <a:masterClrMapping/>
  </p:clrMapOvr>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3037536"/>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04800" y="4094812"/>
            <a:ext cx="8534400" cy="1477328"/>
          </a:xfrm>
          <a:prstGeom prst="rect">
            <a:avLst/>
          </a:prstGeom>
        </p:spPr>
        <p:txBody>
          <a:bodyPr wrap="square">
            <a:spAutoFit/>
          </a:bodyPr>
          <a:lstStyle/>
          <a:p>
            <a:r>
              <a:rPr lang="en-US" dirty="0" smtClean="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endParaRPr lang="en-US" dirty="0"/>
          </a:p>
        </p:txBody>
      </p:sp>
      <p:sp>
        <p:nvSpPr>
          <p:cNvPr id="4" name="Rectangle 3"/>
          <p:cNvSpPr/>
          <p:nvPr/>
        </p:nvSpPr>
        <p:spPr>
          <a:xfrm>
            <a:off x="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a:t>
            </a:r>
            <a:r>
              <a:rPr lang="en-US" dirty="0" smtClean="0">
                <a:solidFill>
                  <a:srgbClr val="C41A1A"/>
                </a:solidFill>
              </a:rPr>
              <a:t>192.168.100.26 </a:t>
            </a:r>
            <a:r>
              <a:rPr lang="en-US" dirty="0">
                <a:solidFill>
                  <a:srgbClr val="C41A1A"/>
                </a:solidFill>
              </a:rPr>
              <a:t>-</a:t>
            </a:r>
            <a:r>
              <a:rPr lang="en-US" dirty="0" smtClean="0">
                <a:solidFill>
                  <a:srgbClr val="C41A1A"/>
                </a:solidFill>
              </a:rPr>
              <a:t>usaleel </a:t>
            </a:r>
            <a:r>
              <a:rPr lang="en-US" dirty="0">
                <a:solidFill>
                  <a:srgbClr val="C41A1A"/>
                </a:solidFill>
              </a:rPr>
              <a:t>-</a:t>
            </a:r>
            <a:r>
              <a:rPr lang="en-US" dirty="0" smtClean="0">
                <a:solidFill>
                  <a:srgbClr val="C41A1A"/>
                </a:solidFill>
              </a:rPr>
              <a:t>psaleel </a:t>
            </a:r>
            <a:r>
              <a:rPr lang="en-US" dirty="0">
                <a:solidFill>
                  <a:srgbClr val="C41A1A"/>
                </a:solidFill>
              </a:rPr>
              <a:t>db_name &gt; </a:t>
            </a:r>
            <a:r>
              <a:rPr lang="en-US" dirty="0" smtClean="0">
                <a:solidFill>
                  <a:srgbClr val="C41A1A"/>
                </a:solidFill>
              </a:rPr>
              <a:t>db_backup.sql</a:t>
            </a:r>
          </a:p>
          <a:p>
            <a:pPr marL="342900" indent="-342900">
              <a:buFont typeface="Arial" panose="020B0604020202020204" pitchFamily="34" charset="0"/>
              <a:buChar char="•"/>
            </a:pPr>
            <a:endParaRPr lang="en-US" dirty="0" smtClean="0">
              <a:solidFill>
                <a:srgbClr val="C41A1A"/>
              </a:solidFill>
            </a:endParaRPr>
          </a:p>
          <a:p>
            <a:pPr marL="342900" indent="-342900">
              <a:buFont typeface="Arial" panose="020B0604020202020204" pitchFamily="34" charset="0"/>
              <a:buChar char="•"/>
            </a:pPr>
            <a:r>
              <a:rPr lang="en-US" dirty="0" smtClean="0">
                <a:solidFill>
                  <a:srgbClr val="C41A1A"/>
                </a:solidFill>
              </a:rPr>
              <a:t>mysqldump </a:t>
            </a:r>
            <a:r>
              <a:rPr lang="en-US" dirty="0" smtClean="0">
                <a:solidFill>
                  <a:srgbClr val="0070C0"/>
                </a:solidFill>
              </a:rPr>
              <a:t>--column-statistics=0  </a:t>
            </a:r>
            <a:r>
              <a:rPr lang="en-US" dirty="0" smtClean="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 xmlns:p14="http://schemas.microsoft.com/office/powerpoint/2010/main" val="1566008335"/>
      </p:ext>
    </p:extLst>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 xmlns:p14="http://schemas.microsoft.com/office/powerpoint/2010/main" val="1566008335"/>
      </p:ext>
    </p:extLst>
  </p:cSld>
  <p:clrMapOvr>
    <a:masterClrMapping/>
  </p:clrMapOvr>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DATA DICTIONARY</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a:t>
            </a:r>
            <a:r>
              <a:rPr lang="en-US" dirty="0" smtClean="0">
                <a:latin typeface="Arial" panose="020B0604020202020204" pitchFamily="34" charset="0"/>
                <a:cs typeface="Arial" panose="020B0604020202020204" pitchFamily="34" charset="0"/>
              </a:rPr>
              <a:t>them, </a:t>
            </a:r>
            <a:r>
              <a:rPr lang="en-US" dirty="0">
                <a:latin typeface="Arial" panose="020B0604020202020204" pitchFamily="34" charset="0"/>
                <a:cs typeface="Arial" panose="020B0604020202020204" pitchFamily="34" charset="0"/>
              </a:rPr>
              <a:t>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792487683"/>
      </p:ext>
    </p:extLst>
  </p:cSld>
  <p:clrMapOvr>
    <a:masterClrMapping/>
  </p:clrMapOvr>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tblGrid>
              <a:tr h="440690">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Data</a:t>
                      </a:r>
                      <a:r>
                        <a:rPr lang="en-US" sz="1600" baseline="0" dirty="0" smtClean="0">
                          <a:latin typeface="Arial" panose="020B0604020202020204" pitchFamily="34" charset="0"/>
                          <a:cs typeface="Arial" panose="020B0604020202020204" pitchFamily="34" charset="0"/>
                        </a:rPr>
                        <a:t> </a:t>
                      </a:r>
                      <a:r>
                        <a:rPr kumimoji="0" lang="en-US" b="1" kern="1200" dirty="0" smtClean="0">
                          <a:solidFill>
                            <a:srgbClr val="B7F7E2"/>
                          </a:solidFill>
                          <a:latin typeface="Arial" panose="020B0604020202020204" pitchFamily="34" charset="0"/>
                          <a:ea typeface="+mn-ea"/>
                          <a:cs typeface="Arial" panose="020B0604020202020204" pitchFamily="34" charset="0"/>
                        </a:rPr>
                        <a:t>Dictionary</a:t>
                      </a:r>
                      <a:endParaRPr kumimoji="0" lang="en-US" b="1" kern="1200" dirty="0">
                        <a:solidFill>
                          <a:srgbClr val="B7F7E2"/>
                        </a:solidFill>
                        <a:latin typeface="Arial" panose="020B0604020202020204" pitchFamily="34" charset="0"/>
                        <a:ea typeface="+mn-ea"/>
                        <a:cs typeface="Arial" panose="020B0604020202020204" pitchFamily="34" charset="0"/>
                      </a:endParaRPr>
                    </a:p>
                  </a:txBody>
                  <a:tcP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COLUMNS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TABLE_CONSTRAINTS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STATISTICS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KEY_COLUMN_USAGE</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ROUTINES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PARAMETERS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TRIGGERS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3362904671"/>
      </p:ext>
    </p:extLst>
  </p:cSld>
  <p:clrMapOvr>
    <a:masterClrMapping/>
  </p:clrMapOvr>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extLst>
      <p:ext uri="{BB962C8B-B14F-4D97-AF65-F5344CB8AC3E}">
        <p14:creationId xmlns="" xmlns:p14="http://schemas.microsoft.com/office/powerpoint/2010/main" val="2505497767"/>
      </p:ext>
    </p:extLst>
  </p:cSld>
  <p:clrMapOvr>
    <a:masterClrMapping/>
  </p:clrMapOvr>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PL/SQL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 xmlns:p14="http://schemas.microsoft.com/office/powerpoint/2010/main" val="999257173"/>
      </p:ext>
    </p:extLst>
  </p:cSld>
  <p:clrMapOvr>
    <a:masterClrMapping/>
  </p:clrMapOvr>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6911389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smtClean="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smtClean="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smtClean="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smtClean="0">
                <a:solidFill>
                  <a:srgbClr val="0077AA"/>
                </a:solidFill>
                <a:latin typeface="Liberation Mono"/>
              </a:rPr>
              <a:t>proc_parameter</a:t>
            </a:r>
            <a:r>
              <a:rPr lang="en-IN" dirty="0">
                <a:solidFill>
                  <a:srgbClr val="0077AA"/>
                </a:solidFill>
                <a:latin typeface="Liberation Mono"/>
              </a:rPr>
              <a:t>:</a:t>
            </a:r>
          </a:p>
          <a:p>
            <a:pPr>
              <a:spcAft>
                <a:spcPts val="0"/>
              </a:spcAft>
            </a:pPr>
            <a:r>
              <a:rPr lang="en-IN" dirty="0">
                <a:solidFill>
                  <a:srgbClr val="0077AA"/>
                </a:solidFill>
                <a:latin typeface="Liberation Mono"/>
              </a:rPr>
              <a:t>    [ IN | OUT | INOUT ] param_name type</a:t>
            </a:r>
          </a:p>
          <a:p>
            <a:pPr>
              <a:spcAft>
                <a:spcPts val="0"/>
              </a:spcAft>
            </a:pPr>
            <a:endParaRPr lang="en-IN" dirty="0" smtClean="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smtClean="0">
                <a:solidFill>
                  <a:srgbClr val="FFC000"/>
                </a:solidFill>
                <a:latin typeface="Arial" panose="020B0604020202020204" pitchFamily="34" charset="0"/>
                <a:cs typeface="Arial" panose="020B0604020202020204" pitchFamily="34" charset="0"/>
              </a:rPr>
              <a:t>desc 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 xmlns:p14="http://schemas.microsoft.com/office/powerpoint/2010/main" val="3663519791"/>
      </p:ext>
    </p:extLst>
  </p:cSld>
  <p:clrMapOvr>
    <a:masterClrMapping/>
  </p:clrMapOvr>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t>
            </a:r>
            <a:r>
              <a:rPr lang="en-IN" sz="4800" dirty="0" smtClean="0">
                <a:solidFill>
                  <a:srgbClr val="DC525C"/>
                </a:solidFill>
                <a:latin typeface="Segoe UI Light" panose="020B0502040204020203" pitchFamily="34" charset="0"/>
                <a:cs typeface="Segoe UI Light" panose="020B0502040204020203" pitchFamily="34" charset="0"/>
              </a:rPr>
              <a:t>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smtClean="0"/>
              <a:t>procedure</a:t>
            </a:r>
            <a:r>
              <a:rPr lang="en-IN" sz="2000" dirty="0" smtClean="0"/>
              <a:t> or a </a:t>
            </a:r>
            <a:r>
              <a:rPr lang="en-IN" sz="2000" b="1" i="1" dirty="0" smtClean="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t>
            </a:r>
            <a:r>
              <a:rPr lang="en-IN" sz="2000" dirty="0" smtClean="0"/>
              <a:t>a </a:t>
            </a:r>
            <a:r>
              <a:rPr lang="en-IN" sz="2000" b="1" i="1" dirty="0"/>
              <a:t>procedure</a:t>
            </a:r>
            <a:r>
              <a:rPr lang="en-IN" sz="2000" dirty="0" smtClean="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a:t>
            </a:r>
            <a:r>
              <a:rPr lang="en-IN" dirty="0" smtClean="0">
                <a:solidFill>
                  <a:srgbClr val="006C86"/>
                </a:solidFill>
                <a:latin typeface="Open Sans"/>
              </a:rPr>
              <a:t>definition. When </a:t>
            </a:r>
            <a:r>
              <a:rPr lang="en-IN" dirty="0">
                <a:solidFill>
                  <a:srgbClr val="006C86"/>
                </a:solidFill>
                <a:latin typeface="Open Sans"/>
              </a:rPr>
              <a:t>a method is called, </a:t>
            </a:r>
            <a:r>
              <a:rPr lang="en-IN" dirty="0" smtClean="0">
                <a:solidFill>
                  <a:srgbClr val="006C86"/>
                </a:solidFill>
                <a:latin typeface="Open Sans"/>
              </a:rPr>
              <a:t>the</a:t>
            </a:r>
            <a:r>
              <a:rPr lang="en-IN" dirty="0">
                <a:solidFill>
                  <a:srgbClr val="006C86"/>
                </a:solidFill>
                <a:latin typeface="Open Sans"/>
              </a:rPr>
              <a:t> arguments are the data you pass into </a:t>
            </a:r>
            <a:r>
              <a:rPr lang="en-IN" dirty="0" smtClean="0">
                <a:solidFill>
                  <a:srgbClr val="006C86"/>
                </a:solidFill>
                <a:latin typeface="Open Sans"/>
              </a:rPr>
              <a:t>the method's parameters</a:t>
            </a:r>
            <a:r>
              <a:rPr lang="en-IN" dirty="0">
                <a:solidFill>
                  <a:srgbClr val="006C86"/>
                </a:solidFill>
                <a:latin typeface="Open Sans"/>
              </a:rPr>
              <a:t>. </a:t>
            </a:r>
            <a:r>
              <a:rPr lang="en-IN" dirty="0" smtClean="0">
                <a:solidFill>
                  <a:srgbClr val="006C86"/>
                </a:solidFill>
                <a:latin typeface="Open Sans"/>
              </a:rPr>
              <a:t> Parameter</a:t>
            </a:r>
            <a:r>
              <a:rPr lang="en-IN" dirty="0">
                <a:solidFill>
                  <a:srgbClr val="006C86"/>
                </a:solidFill>
                <a:latin typeface="Open Sans"/>
              </a:rPr>
              <a:t> </a:t>
            </a:r>
            <a:r>
              <a:rPr lang="en-IN" dirty="0" smtClean="0">
                <a:solidFill>
                  <a:srgbClr val="006C86"/>
                </a:solidFill>
                <a:latin typeface="Open Sans"/>
              </a:rPr>
              <a:t> is </a:t>
            </a:r>
            <a:r>
              <a:rPr lang="en-IN" dirty="0">
                <a:solidFill>
                  <a:srgbClr val="006C86"/>
                </a:solidFill>
                <a:latin typeface="Open Sans"/>
              </a:rPr>
              <a:t>variable </a:t>
            </a:r>
            <a:r>
              <a:rPr lang="en-IN" dirty="0" smtClean="0">
                <a:solidFill>
                  <a:srgbClr val="006C86"/>
                </a:solidFill>
                <a:latin typeface="Open Sans"/>
              </a:rPr>
              <a:t>in the</a:t>
            </a:r>
            <a:r>
              <a:rPr lang="en-IN" dirty="0">
                <a:solidFill>
                  <a:srgbClr val="006C86"/>
                </a:solidFill>
                <a:latin typeface="Open Sans"/>
              </a:rPr>
              <a:t> declaration of function. Argument is the actual value of this variable that gets passed to function.</a:t>
            </a:r>
          </a:p>
        </p:txBody>
      </p:sp>
    </p:spTree>
    <p:extLst>
      <p:ext uri="{BB962C8B-B14F-4D97-AF65-F5344CB8AC3E}">
        <p14:creationId xmlns="" xmlns:p14="http://schemas.microsoft.com/office/powerpoint/2010/main" val="1118865071"/>
      </p:ext>
    </p:extLst>
  </p:cSld>
  <p:clrMapOvr>
    <a:masterClrMapping/>
  </p:clrMapOvr>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dirty="0" smtClean="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smtClean="0"/>
                <a:t>List</a:t>
              </a:r>
              <a:endParaRPr lang="en-IN" b="1" dirty="0"/>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908170250"/>
      </p:ext>
    </p:extLst>
  </p:cSld>
  <p:clrMapOvr>
    <a:masterClrMapping/>
  </p:clrMapOvr>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696420847"/>
      </p:ext>
    </p:extLst>
  </p:cSld>
  <p:clrMapOvr>
    <a:masterClrMapping/>
  </p:clrMapOvr>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a:t>
            </a:r>
            <a:r>
              <a:rPr lang="en-IN" sz="2000" dirty="0" smtClean="0">
                <a:solidFill>
                  <a:srgbClr val="006C86"/>
                </a:solidFill>
              </a:rPr>
              <a:t>OUT parameter(s) </a:t>
            </a:r>
            <a:r>
              <a:rPr lang="en-IN" sz="2000" dirty="0">
                <a:solidFill>
                  <a:srgbClr val="006C86"/>
                </a:solidFill>
              </a:rPr>
              <a:t>or may not return any at all</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smtClean="0">
                <a:solidFill>
                  <a:srgbClr val="E12F2B"/>
                </a:solidFill>
              </a:rPr>
              <a:t>)</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r>
              <a:rPr lang="en-IN" sz="2000" dirty="0" smtClean="0">
                <a:solidFill>
                  <a:srgbClr val="006C86"/>
                </a:solidFill>
              </a:rPr>
              <a: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 xmlns:p14="http://schemas.microsoft.com/office/powerpoint/2010/main" val="3333021521"/>
      </p:ext>
    </p:extLst>
  </p:cSld>
  <p:clrMapOvr>
    <a:masterClrMapping/>
  </p:clrMapOvr>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smtClean="0">
                <a:solidFill>
                  <a:srgbClr val="FFFF00"/>
                </a:solidFill>
                <a:latin typeface="Arial" pitchFamily="34" charset="0"/>
                <a:cs typeface="Arial" pitchFamily="34" charset="0"/>
              </a:rPr>
              <a:t>Calling Procedure from Function and </a:t>
            </a:r>
            <a:r>
              <a:rPr lang="en-IN" sz="3000" b="1" i="1" dirty="0">
                <a:solidFill>
                  <a:srgbClr val="FFFF00"/>
                </a:solidFill>
                <a:latin typeface="Arial" pitchFamily="34" charset="0"/>
                <a:cs typeface="Arial" pitchFamily="34" charset="0"/>
              </a:rPr>
              <a:t>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F1()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varchar(100) default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p1(x);</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P1(out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World123";</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"Hello World123</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smtClean="0">
                    <a:solidFill>
                      <a:srgbClr val="00B050"/>
                    </a:solidFill>
                    <a:latin typeface="Gill Sans MT (Body)"/>
                  </a:rPr>
                  <a:t>This will work</a:t>
                </a:r>
                <a:endParaRPr lang="en-IN" sz="1600" dirty="0">
                  <a:solidFill>
                    <a:srgbClr val="00B050"/>
                  </a:solidFill>
                  <a:latin typeface="Gill Sans MT (Body)"/>
                </a:endParaRP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74860134"/>
      </p:ext>
    </p:extLst>
  </p:cSld>
  <p:clrMapOvr>
    <a:masterClrMapping/>
  </p:clrMapOvr>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979634020"/>
      </p:ext>
    </p:extLst>
  </p:cSld>
  <p:clrMapOvr>
    <a:masterClrMapping/>
  </p:clrMapOvr>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smtClean="0">
                <a:solidFill>
                  <a:srgbClr val="000000"/>
                </a:solidFill>
                <a:latin typeface="Liberation Mono"/>
              </a:rPr>
              <a:t>file_name.sql</a:t>
            </a:r>
            <a:endParaRPr lang="en-IN" i="1" dirty="0">
              <a:solidFill>
                <a:srgbClr val="000000"/>
              </a:solidFill>
              <a:latin typeface="Liberation Mono"/>
            </a:endParaRPr>
          </a:p>
          <a:p>
            <a:pPr>
              <a:lnSpc>
                <a:spcPct val="150000"/>
              </a:lnSpc>
              <a:spcAft>
                <a:spcPts val="0"/>
              </a:spcAft>
            </a:pPr>
            <a:r>
              <a:rPr lang="en-IN" dirty="0">
                <a:solidFill>
                  <a:srgbClr val="0077AA"/>
                </a:solidFill>
                <a:latin typeface="Liberation Mono"/>
              </a:rPr>
              <a:t>\. </a:t>
            </a:r>
            <a:r>
              <a:rPr lang="en-IN" i="1" dirty="0" smtClean="0">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and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smtClean="0">
                <a:solidFill>
                  <a:srgbClr val="999999"/>
                </a:solidFill>
                <a:latin typeface="Liberation Mono"/>
              </a:rPr>
              <a:t>[,...]])</a:t>
            </a:r>
          </a:p>
          <a:p>
            <a:r>
              <a:rPr lang="en-IN" dirty="0" smtClean="0">
                <a:solidFill>
                  <a:srgbClr val="0077AA"/>
                </a:solidFill>
                <a:latin typeface="Liberation Mono"/>
              </a:rPr>
              <a:t>CALL</a:t>
            </a:r>
            <a:r>
              <a:rPr lang="en-IN" dirty="0" smtClean="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2039662687"/>
      </p:ext>
    </p:extLst>
  </p:cSld>
  <p:clrMapOvr>
    <a:masterClrMapping/>
  </p:clrMapOvr>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smtClean="0">
                <a:solidFill>
                  <a:srgbClr val="DC525C"/>
                </a:solidFill>
                <a:latin typeface="Segoe UI Light" panose="020B0502040204020203" pitchFamily="34" charset="0"/>
                <a:cs typeface="Segoe UI Light" panose="020B0502040204020203" pitchFamily="34" charset="0"/>
              </a:rPr>
              <a:t>DELIMITER</a:t>
            </a:r>
            <a:r>
              <a:rPr lang="en-IN" sz="4800" dirty="0" smtClean="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 Statement</a:t>
            </a:r>
            <a:endParaRPr lang="en-US" sz="48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 xmlns:p14="http://schemas.microsoft.com/office/powerpoint/2010/main" val="1797025571"/>
      </p:ext>
    </p:extLst>
  </p:cSld>
  <p:clrMapOvr>
    <a:masterClrMapping/>
  </p:clrMapOvr>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 xmlns:p14="http://schemas.microsoft.com/office/powerpoint/2010/main" val="219808519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 xmlns:p14="http://schemas.microsoft.com/office/powerpoint/2010/main" val="3692780797"/>
      </p:ext>
    </p:extLst>
  </p:cSld>
  <p:clrMapOvr>
    <a:masterClrMapping/>
  </p:clrMapOvr>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DECLARE VARIABLES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 xmlns:p14="http://schemas.microsoft.com/office/powerpoint/2010/main" val="1859641761"/>
              </p:ext>
            </p:extLst>
          </p:nvPr>
        </p:nvGraphicFramePr>
        <p:xfrm>
          <a:off x="152400" y="487680"/>
          <a:ext cx="8839200" cy="426720"/>
        </p:xfrm>
        <a:graphic>
          <a:graphicData uri="http://schemas.openxmlformats.org/drawingml/2006/table">
            <a:tbl>
              <a:tblPr/>
              <a:tblGrid>
                <a:gridCol w="8839200"/>
              </a:tblGrid>
              <a:tr h="0">
                <a:tc>
                  <a:txBody>
                    <a:bodyPr/>
                    <a:lstStyle/>
                    <a:p>
                      <a:pPr algn="l" fontAlgn="t" latinLnBrk="1"/>
                      <a:r>
                        <a:rPr lang="en-IN" sz="2200" dirty="0" smtClean="0">
                          <a:solidFill>
                            <a:srgbClr val="FECF84"/>
                          </a:solidFill>
                          <a:effectLst/>
                          <a:latin typeface="inherit"/>
                        </a:rPr>
                        <a:t>DECLARE</a:t>
                      </a:r>
                      <a:r>
                        <a:rPr lang="en-IN" sz="2200" dirty="0" smtClean="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 xmlns:p14="http://schemas.microsoft.com/office/powerpoint/2010/main" val="2713644720"/>
              </p:ext>
            </p:extLst>
          </p:nvPr>
        </p:nvGraphicFramePr>
        <p:xfrm>
          <a:off x="152400" y="1533465"/>
          <a:ext cx="8839200" cy="640080"/>
        </p:xfrm>
        <a:graphic>
          <a:graphicData uri="http://schemas.openxmlformats.org/drawingml/2006/table">
            <a:tbl>
              <a:tblPr/>
              <a:tblGrid>
                <a:gridCol w="281605"/>
                <a:gridCol w="8557595"/>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 xmlns:p14="http://schemas.microsoft.com/office/powerpoint/2010/main" val="346512444"/>
      </p:ext>
    </p:extLst>
  </p:cSld>
  <p:clrMapOvr>
    <a:masterClrMapping/>
  </p:clrMapOvr>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MyProcedure;</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declare </a:t>
            </a:r>
            <a:r>
              <a:rPr lang="en-IN" sz="1600" b="1" dirty="0">
                <a:latin typeface="Arial" panose="020B0604020202020204" pitchFamily="34" charset="0"/>
                <a:cs typeface="Arial" panose="020B0604020202020204" pitchFamily="34" charset="0"/>
              </a:rPr>
              <a:t>x varchar(12) default </a:t>
            </a:r>
            <a:r>
              <a:rPr lang="en-IN" sz="1600" b="1" dirty="0" smtClean="0">
                <a:latin typeface="Arial" panose="020B0604020202020204" pitchFamily="34" charset="0"/>
                <a:cs typeface="Arial" panose="020B0604020202020204" pitchFamily="34" charset="0"/>
              </a:rPr>
              <a:t>'Infoway'; </a:t>
            </a:r>
            <a:r>
              <a:rPr lang="en-IN" sz="1600" dirty="0" smtClean="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User </a:t>
            </a:r>
            <a:r>
              <a:rPr lang="en-IN" dirty="0">
                <a:latin typeface="Arial" panose="020B0604020202020204" pitchFamily="34" charset="0"/>
                <a:cs typeface="Arial" panose="020B0604020202020204" pitchFamily="34" charset="0"/>
              </a:rPr>
              <a:t>variables </a:t>
            </a:r>
            <a:r>
              <a:rPr lang="en-IN" dirty="0" smtClean="0">
                <a:latin typeface="Arial" panose="020B0604020202020204" pitchFamily="34" charset="0"/>
                <a:cs typeface="Arial" panose="020B0604020202020204" pitchFamily="34" charset="0"/>
              </a:rPr>
              <a:t>in </a:t>
            </a:r>
            <a:r>
              <a:rPr lang="en-IN" dirty="0">
                <a:latin typeface="Arial" panose="020B0604020202020204" pitchFamily="34" charset="0"/>
                <a:cs typeface="Arial" panose="020B0604020202020204" pitchFamily="34" charset="0"/>
              </a:rPr>
              <a:t>MySQL stored procedures, user variables are referenced with an ampersand (@) prefixed to the user variable </a:t>
            </a:r>
            <a:r>
              <a:rPr lang="en-IN" dirty="0" smtClean="0">
                <a:latin typeface="Arial" panose="020B0604020202020204" pitchFamily="34" charset="0"/>
                <a:cs typeface="Arial" panose="020B0604020202020204" pitchFamily="34" charset="0"/>
              </a:rPr>
              <a:t>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a:t>
            </a:r>
            <a:r>
              <a:rPr lang="en-IN" sz="1600" dirty="0">
                <a:latin typeface="Arial" panose="020B0604020202020204" pitchFamily="34" charset="0"/>
                <a:cs typeface="Arial" panose="020B0604020202020204" pitchFamily="34" charset="0"/>
              </a:rPr>
              <a:t>MyProcedure;</a:t>
            </a: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set </a:t>
            </a:r>
            <a:r>
              <a:rPr lang="en-IN" sz="1600" b="1" dirty="0">
                <a:latin typeface="Arial" panose="020B0604020202020204" pitchFamily="34" charset="0"/>
                <a:cs typeface="Arial" panose="020B0604020202020204" pitchFamily="34" charset="0"/>
              </a:rPr>
              <a:t>@x </a:t>
            </a:r>
            <a:r>
              <a:rPr lang="en-IN" sz="1600" b="1" dirty="0" smtClean="0">
                <a:latin typeface="Arial" panose="020B0604020202020204" pitchFamily="34" charset="0"/>
                <a:cs typeface="Arial" panose="020B0604020202020204" pitchFamily="34" charset="0"/>
              </a:rPr>
              <a:t>= 'Infoway';</a:t>
            </a:r>
          </a:p>
          <a:p>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614601794"/>
      </p:ext>
    </p:extLst>
  </p:cSld>
  <p:clrMapOvr>
    <a:masterClrMapping/>
  </p:clrMapOvr>
  <p:timing>
    <p:tnLst>
      <p:par>
        <p:cT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904696726"/>
      </p:ext>
    </p:extLst>
  </p:cSld>
  <p:clrMapOvr>
    <a:masterClrMapping/>
  </p:clrMapOvr>
  <p:timing>
    <p:tnLst>
      <p:par>
        <p:cT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 b, c;</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 xmlns:p14="http://schemas.microsoft.com/office/powerpoint/2010/main" val="1368750579"/>
      </p:ext>
    </p:extLst>
  </p:cSld>
  <p:clrMapOvr>
    <a:masterClrMapping/>
  </p:clrMapOvr>
  <p:timing>
    <p:tnLst>
      <p:par>
        <p:cT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a:t>
            </a:r>
            <a:r>
              <a:rPr lang="en-IN" sz="4800" dirty="0" smtClean="0">
                <a:solidFill>
                  <a:srgbClr val="DC525C"/>
                </a:solidFill>
                <a:latin typeface="Segoe UI Light" panose="020B0502040204020203" pitchFamily="34" charset="0"/>
                <a:cs typeface="Segoe UI Light" panose="020B0502040204020203" pitchFamily="34" charset="0"/>
              </a:rPr>
              <a:t>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 xmlns:p14="http://schemas.microsoft.com/office/powerpoint/2010/main" val="1208444974"/>
      </p:ext>
    </p:extLst>
  </p:cSld>
  <p:clrMapOvr>
    <a:masterClrMapping/>
  </p:clrMapOvr>
  <p:timing>
    <p:tnLst>
      <p:par>
        <p:cT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600863234"/>
      </p:ext>
    </p:extLst>
  </p:cSld>
  <p:clrMapOvr>
    <a:masterClrMapping/>
  </p:clrMapOvr>
  <p:timing>
    <p:tnLst>
      <p:par>
        <p:cT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836544262"/>
      </p:ext>
    </p:extLst>
  </p:cSld>
  <p:clrMapOvr>
    <a:masterClrMapping/>
  </p:clrMapOvr>
  <p:timing>
    <p:tnLst>
      <p:par>
        <p:cT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658695293"/>
      </p:ext>
    </p:extLst>
  </p:cSld>
  <p:clrMapOvr>
    <a:masterClrMapping/>
  </p:clrMapOvr>
  <p:timing>
    <p:tnLst>
      <p:par>
        <p:cT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smtClean="0">
                <a:solidFill>
                  <a:schemeClr val="accent5">
                    <a:lumMod val="75000"/>
                  </a:schemeClr>
                </a:solidFill>
              </a:rPr>
              <a:t>mysql&gt; </a:t>
            </a:r>
            <a:r>
              <a:rPr lang="en-IN" dirty="0">
                <a:solidFill>
                  <a:srgbClr val="0077AA"/>
                </a:solidFill>
              </a:rPr>
              <a:t>SET</a:t>
            </a:r>
            <a:r>
              <a:rPr lang="en-IN" dirty="0" smtClean="0">
                <a:solidFill>
                  <a:schemeClr val="accent5">
                    <a:lumMod val="75000"/>
                  </a:schemeClr>
                </a:solidFill>
              </a:rPr>
              <a:t> </a:t>
            </a:r>
            <a:r>
              <a:rPr lang="en-IN" i="1" dirty="0">
                <a:solidFill>
                  <a:srgbClr val="EE9900"/>
                </a:solidFill>
              </a:rPr>
              <a:t>@x </a:t>
            </a:r>
            <a:r>
              <a:rPr lang="en-IN" dirty="0" smtClean="0">
                <a:solidFill>
                  <a:schemeClr val="accent5">
                    <a:lumMod val="75000"/>
                  </a:schemeClr>
                </a:solidFill>
              </a:rPr>
              <a:t>= </a:t>
            </a:r>
            <a:r>
              <a:rPr lang="en-IN" dirty="0" smtClean="0">
                <a:solidFill>
                  <a:srgbClr val="92D050"/>
                </a:solidFill>
              </a:rPr>
              <a:t>10</a:t>
            </a:r>
            <a:endParaRPr lang="en-IN" dirty="0" smtClean="0">
              <a:solidFill>
                <a:schemeClr val="accent5">
                  <a:lumMod val="75000"/>
                </a:schemeClr>
              </a:solidFill>
            </a:endParaRPr>
          </a:p>
          <a:p>
            <a:r>
              <a:rPr lang="en-IN" dirty="0" smtClean="0">
                <a:solidFill>
                  <a:schemeClr val="accent5">
                    <a:lumMod val="75000"/>
                  </a:schemeClr>
                </a:solidFill>
              </a:rPr>
              <a:t>mysql&gt; </a:t>
            </a:r>
            <a:r>
              <a:rPr lang="en-IN" dirty="0" smtClean="0">
                <a:solidFill>
                  <a:srgbClr val="0077AA"/>
                </a:solidFill>
              </a:rPr>
              <a:t>CALL</a:t>
            </a:r>
            <a:r>
              <a:rPr lang="en-IN" dirty="0" smtClean="0">
                <a:solidFill>
                  <a:schemeClr val="accent5">
                    <a:lumMod val="75000"/>
                  </a:schemeClr>
                </a:solidFill>
              </a:rPr>
              <a:t> </a:t>
            </a:r>
            <a:r>
              <a:rPr lang="en-IN" dirty="0" smtClean="0"/>
              <a:t>procudeureName</a:t>
            </a:r>
            <a:r>
              <a:rPr lang="en-IN" dirty="0" smtClean="0">
                <a:solidFill>
                  <a:schemeClr val="bg1">
                    <a:lumMod val="65000"/>
                  </a:schemeClr>
                </a:solidFill>
              </a:rPr>
              <a:t>(</a:t>
            </a:r>
            <a:r>
              <a:rPr lang="en-IN" i="1" dirty="0">
                <a:solidFill>
                  <a:srgbClr val="EE9900"/>
                </a:solidFill>
              </a:rPr>
              <a:t>@x</a:t>
            </a:r>
            <a:r>
              <a:rPr lang="en-IN" dirty="0" smtClean="0">
                <a:solidFill>
                  <a:schemeClr val="bg1">
                    <a:lumMod val="65000"/>
                  </a:schemeClr>
                </a:solidFill>
              </a:rPr>
              <a:t>);</a:t>
            </a:r>
          </a:p>
          <a:p>
            <a:r>
              <a:rPr lang="en-IN" dirty="0" smtClean="0">
                <a:solidFill>
                  <a:schemeClr val="accent5">
                    <a:lumMod val="75000"/>
                  </a:schemeClr>
                </a:solidFill>
              </a:rPr>
              <a:t>mysql&gt; </a:t>
            </a:r>
            <a:r>
              <a:rPr lang="en-IN" dirty="0" smtClean="0">
                <a:solidFill>
                  <a:srgbClr val="0077AA"/>
                </a:solidFill>
              </a:rPr>
              <a:t>SELECT</a:t>
            </a:r>
            <a:r>
              <a:rPr lang="en-IN" dirty="0" smtClean="0">
                <a:solidFill>
                  <a:schemeClr val="accent5">
                    <a:lumMod val="75000"/>
                  </a:schemeClr>
                </a:solidFill>
              </a:rPr>
              <a:t> </a:t>
            </a:r>
            <a:r>
              <a:rPr lang="en-IN" i="1" dirty="0" smtClean="0">
                <a:solidFill>
                  <a:srgbClr val="EE9900"/>
                </a:solidFill>
              </a:rPr>
              <a:t>@x</a:t>
            </a:r>
            <a:endParaRPr lang="en-IN" dirty="0" smtClean="0">
              <a:solidFill>
                <a:schemeClr val="accent5">
                  <a:lumMod val="75000"/>
                </a:schemeClr>
              </a:solidFill>
            </a:endParaRPr>
          </a:p>
          <a:p>
            <a:endParaRPr lang="en-IN" dirty="0" smtClean="0">
              <a:solidFill>
                <a:schemeClr val="accent5">
                  <a:lumMod val="75000"/>
                </a:schemeClr>
              </a:solidFill>
            </a:endParaRPr>
          </a:p>
        </p:txBody>
      </p:sp>
    </p:spTree>
    <p:extLst>
      <p:ext uri="{BB962C8B-B14F-4D97-AF65-F5344CB8AC3E}">
        <p14:creationId xmlns="" xmlns:p14="http://schemas.microsoft.com/office/powerpoint/2010/main" val="303062799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degree, cardinality, domain, and union </a:t>
            </a:r>
            <a:r>
              <a:rPr lang="en-IN" sz="3600" i="1" dirty="0">
                <a:solidFill>
                  <a:srgbClr val="FF9900"/>
                </a:solidFill>
                <a:latin typeface="Arial" pitchFamily="34" charset="0"/>
                <a:cs typeface="Arial" pitchFamily="34" charset="0"/>
              </a:rPr>
              <a:t>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a:t>
            </a:r>
            <a:r>
              <a:rPr lang="en-IN" sz="2000" dirty="0" smtClean="0">
                <a:solidFill>
                  <a:srgbClr val="0089A4"/>
                </a:solidFill>
                <a:latin typeface="Gentium Basic"/>
              </a:rPr>
              <a:t>.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 xmlns:p14="http://schemas.microsoft.com/office/powerpoint/2010/main" val="265997695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23481169"/>
      </p:ext>
    </p:extLst>
  </p:cSld>
  <p:clrMapOvr>
    <a:masterClrMapping/>
  </p:clrMapOvr>
  <p:timing>
    <p:tnLst>
      <p:par>
        <p:cT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CALL</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smtClean="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 xmlns:p14="http://schemas.microsoft.com/office/powerpoint/2010/main" val="3346939616"/>
      </p:ext>
    </p:extLst>
  </p:cSld>
  <p:clrMapOvr>
    <a:masterClrMapping/>
  </p:clrMapOvr>
  <p:timing>
    <p:tnLst>
      <p:par>
        <p:cT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DELIMITER PROBLEM</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a:t>
            </a:r>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081045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IF and LOOP Label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75830310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LEAVE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20718381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94745786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CURSOR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 xmlns:p14="http://schemas.microsoft.com/office/powerpoint/2010/main" val="38445647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a:t>
            </a:r>
            <a:r>
              <a:rPr lang="en-IN" dirty="0" smtClean="0">
                <a:latin typeface="Arial" panose="020B0604020202020204" pitchFamily="34" charset="0"/>
                <a:cs typeface="Arial" panose="020B0604020202020204" pitchFamily="34" charset="0"/>
              </a:rPr>
              <a:t>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 xmlns:p14="http://schemas.microsoft.com/office/powerpoint/2010/main" val="357650631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84574700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EXCEPTION / SIGNAL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66396936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domain constraint 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smtClean="0">
                <a:solidFill>
                  <a:srgbClr val="0089A4"/>
                </a:solidFill>
                <a:latin typeface="Gentium Basic"/>
              </a:rPr>
              <a:t>Domain Constraint </a:t>
            </a:r>
            <a:r>
              <a:rPr lang="en-IN" sz="2000" b="1" dirty="0">
                <a:solidFill>
                  <a:srgbClr val="0089A4"/>
                </a:solidFill>
                <a:latin typeface="Gentium Basic"/>
              </a:rPr>
              <a:t>=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smtClean="0">
                <a:solidFill>
                  <a:srgbClr val="006C86"/>
                </a:solidFill>
              </a:rPr>
              <a:t>Data Domain refers to all the valid values which a column may contain and can be done by giving data type to the column.</a:t>
            </a:r>
            <a:endParaRPr lang="en-US" dirty="0">
              <a:solidFill>
                <a:srgbClr val="006C86"/>
              </a:solidFill>
            </a:endParaRPr>
          </a:p>
        </p:txBody>
      </p:sp>
    </p:spTree>
    <p:extLst>
      <p:ext uri="{BB962C8B-B14F-4D97-AF65-F5344CB8AC3E}">
        <p14:creationId xmlns="" xmlns:p14="http://schemas.microsoft.com/office/powerpoint/2010/main" val="64120605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Exception / Signal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58274693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endParaRPr lang="en-IN" dirty="0" smtClean="0">
              <a:solidFill>
                <a:srgbClr val="E8F97F"/>
              </a:solidFill>
              <a:latin typeface="Arial" panose="020B0604020202020204" pitchFamily="34" charset="0"/>
              <a:cs typeface="Arial" panose="020B0604020202020204" pitchFamily="34" charset="0"/>
            </a:endParaRPr>
          </a:p>
          <a:p>
            <a:pPr algn="just"/>
            <a:r>
              <a:rPr lang="en-IN" sz="2000" dirty="0" smtClean="0">
                <a:solidFill>
                  <a:srgbClr val="FFFF00"/>
                </a:solidFill>
                <a:latin typeface="Arial" panose="020B0604020202020204" pitchFamily="34" charset="0"/>
                <a:cs typeface="Arial" panose="020B0604020202020204" pitchFamily="34" charset="0"/>
              </a:rPr>
              <a:t>By </a:t>
            </a:r>
            <a:r>
              <a:rPr lang="en-IN" sz="2000" dirty="0">
                <a:solidFill>
                  <a:srgbClr val="FFFF00"/>
                </a:solidFill>
                <a:latin typeface="Arial" panose="020B0604020202020204" pitchFamily="34" charset="0"/>
                <a:cs typeface="Arial" panose="020B0604020202020204" pitchFamily="34" charset="0"/>
              </a:rPr>
              <a:t>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smtClean="0">
                <a:solidFill>
                  <a:srgbClr val="FF0000"/>
                </a:solidFill>
              </a:rPr>
              <a:t>Note:</a:t>
            </a:r>
            <a:r>
              <a:rPr lang="en-IN" dirty="0" smtClean="0"/>
              <a:t> ERROR </a:t>
            </a:r>
            <a:r>
              <a:rPr lang="en-IN" dirty="0"/>
              <a:t>1415 (0A000): Not allowed to return a result set from a </a:t>
            </a:r>
            <a:r>
              <a:rPr lang="en-IN" dirty="0" smtClean="0"/>
              <a:t>function</a:t>
            </a:r>
          </a:p>
          <a:p>
            <a:endParaRPr lang="en-IN" dirty="0"/>
          </a:p>
          <a:p>
            <a:r>
              <a:rPr lang="en-IN" dirty="0" smtClean="0"/>
              <a:t> </a:t>
            </a:r>
            <a:r>
              <a:rPr lang="en-IN" dirty="0">
                <a:solidFill>
                  <a:srgbClr val="FF0000"/>
                </a:solidFill>
              </a:rPr>
              <a:t>SELECT "Hello World";             </a:t>
            </a:r>
            <a:r>
              <a:rPr lang="en-IN" dirty="0" smtClean="0">
                <a:solidFill>
                  <a:srgbClr val="92D050"/>
                </a:solidFill>
              </a:rPr>
              <a:t>// will not work in </a:t>
            </a:r>
            <a:r>
              <a:rPr lang="en-IN" dirty="0">
                <a:solidFill>
                  <a:srgbClr val="92D050"/>
                </a:solidFill>
              </a:rPr>
              <a:t>FUNCTION</a:t>
            </a:r>
            <a:endParaRPr lang="en-IN" dirty="0" smtClean="0">
              <a:solidFill>
                <a:srgbClr val="92D050"/>
              </a:solidFill>
            </a:endParaRPr>
          </a:p>
          <a:p>
            <a:r>
              <a:rPr lang="en-IN" dirty="0" smtClean="0"/>
              <a:t> SELECT "</a:t>
            </a:r>
            <a:r>
              <a:rPr lang="en-IN" dirty="0"/>
              <a:t>Hello </a:t>
            </a:r>
            <a:r>
              <a:rPr lang="en-IN" dirty="0" smtClean="0"/>
              <a:t>World" into x;   </a:t>
            </a:r>
            <a:r>
              <a:rPr lang="en-IN" dirty="0" smtClean="0">
                <a:solidFill>
                  <a:srgbClr val="92D050"/>
                </a:solidFill>
              </a:rPr>
              <a:t>// will work in FUNCTION</a:t>
            </a:r>
            <a:endParaRPr lang="en-IN" dirty="0">
              <a:solidFill>
                <a:srgbClr val="92D050"/>
              </a:solidFill>
            </a:endParaRPr>
          </a:p>
          <a:p>
            <a:endParaRPr lang="en-IN" dirty="0"/>
          </a:p>
        </p:txBody>
      </p:sp>
      <p:sp>
        <p:nvSpPr>
          <p:cNvPr id="6" name="Rectangle 5"/>
          <p:cNvSpPr/>
          <p:nvPr/>
        </p:nvSpPr>
        <p:spPr>
          <a:xfrm>
            <a:off x="142844" y="1714488"/>
            <a:ext cx="5929354" cy="400110"/>
          </a:xfrm>
          <a:prstGeom prst="rect">
            <a:avLst/>
          </a:prstGeom>
        </p:spPr>
        <p:txBody>
          <a:bodyPr wrap="square">
            <a:spAutoFit/>
          </a:bodyPr>
          <a:lstStyle/>
          <a:p>
            <a:r>
              <a:rPr lang="en-US" sz="2000" dirty="0" smtClean="0">
                <a:solidFill>
                  <a:schemeClr val="accent2">
                    <a:lumMod val="50000"/>
                  </a:schemeClr>
                </a:solidFill>
              </a:rPr>
              <a:t>SET GLOBAL log_bin_trust_function_creators = 1;</a:t>
            </a:r>
            <a:endParaRPr lang="en-US" sz="2000" dirty="0">
              <a:solidFill>
                <a:schemeClr val="accent2">
                  <a:lumMod val="50000"/>
                </a:schemeClr>
              </a:solidFill>
            </a:endParaRPr>
          </a:p>
        </p:txBody>
      </p:sp>
    </p:spTree>
    <p:extLst>
      <p:ext uri="{BB962C8B-B14F-4D97-AF65-F5344CB8AC3E}">
        <p14:creationId xmlns="" xmlns:p14="http://schemas.microsoft.com/office/powerpoint/2010/main" val="645071376"/>
      </p:ext>
    </p:extLst>
  </p:cSld>
  <p:clrMapOvr>
    <a:masterClrMapping/>
  </p:clrMapOvr>
  <p:timing>
    <p:tnLst>
      <p:par>
        <p:cTn id="1" dur="indefinite" restart="never" nodeType="tmRoot"/>
      </p:par>
    </p:tn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479279841"/>
      </p:ext>
    </p:extLst>
  </p:cSld>
  <p:clrMapOvr>
    <a:masterClrMapping/>
  </p:clrMapOvr>
  <p:timing>
    <p:tnLst>
      <p:par>
        <p:cTn id="1" dur="indefinite" restart="never" nodeType="tmRoot"/>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797255485"/>
      </p:ext>
    </p:extLst>
  </p:cSld>
  <p:clrMapOvr>
    <a:masterClrMapping/>
  </p:clrMapOvr>
  <p:timing>
    <p:tnLst>
      <p:par>
        <p:cTn id="1" dur="indefinite" restart="never" nodeType="tmRoot"/>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656056819"/>
      </p:ext>
    </p:extLst>
  </p:cSld>
  <p:clrMapOvr>
    <a:masterClrMapping/>
  </p:clrMapOvr>
  <p:timing>
    <p:tnLst>
      <p:par>
        <p:cTn id="1" dur="indefinite" restart="never" nodeType="tmRoot"/>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TRIGGERS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a:t>
            </a:r>
            <a:r>
              <a:rPr lang="en-IN" sz="2000" dirty="0" smtClean="0">
                <a:solidFill>
                  <a:srgbClr val="E8F97F"/>
                </a:solidFill>
                <a:latin typeface="Arial" panose="020B0604020202020204" pitchFamily="34" charset="0"/>
                <a:cs typeface="Arial" panose="020B0604020202020204" pitchFamily="34" charset="0"/>
              </a:rPr>
              <a:t>MySQL </a:t>
            </a:r>
            <a:r>
              <a:rPr lang="en-IN" sz="2000" dirty="0">
                <a:solidFill>
                  <a:srgbClr val="E8F97F"/>
                </a:solidFill>
                <a:latin typeface="Arial" panose="020B0604020202020204" pitchFamily="34" charset="0"/>
                <a:cs typeface="Arial" panose="020B0604020202020204" pitchFamily="34" charset="0"/>
              </a:rPr>
              <a:t>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 xmlns:p14="http://schemas.microsoft.com/office/powerpoint/2010/main" val="2024117397"/>
      </p:ext>
    </p:extLst>
  </p:cSld>
  <p:clrMapOvr>
    <a:masterClrMapping/>
  </p:clrMapOvr>
  <p:timing>
    <p:tnLst>
      <p:par>
        <p:cT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r>
              <a:rPr lang="en-US" b="1" dirty="0" smtClean="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smtClean="0">
                <a:solidFill>
                  <a:srgbClr val="FFC000"/>
                </a:solidFill>
                <a:latin typeface="Arial" panose="020B0604020202020204" pitchFamily="34" charset="0"/>
                <a:cs typeface="Arial" panose="020B0604020202020204" pitchFamily="34" charset="0"/>
              </a:rPr>
              <a:t>DESC INFORMATION_SCHEMA.TRIGGERS</a:t>
            </a:r>
            <a:endParaRPr lang="en-IN" sz="2000" dirty="0">
              <a:solidFill>
                <a:srgbClr val="FFC0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888187217"/>
      </p:ext>
    </p:extLst>
  </p:cSld>
  <p:clrMapOvr>
    <a:masterClrMapping/>
  </p:clrMapOvr>
  <p:timing>
    <p:tnLst>
      <p:par>
        <p:cT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 xmlns:p14="http://schemas.microsoft.com/office/powerpoint/2010/main" val="3421966015"/>
      </p:ext>
    </p:extLst>
  </p:cSld>
  <p:clrMapOvr>
    <a:masterClrMapping/>
  </p:clrMapOvr>
  <p:timing>
    <p:tnLst>
      <p:par>
        <p:cT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trigger_event </a:t>
            </a:r>
            <a:r>
              <a:rPr lang="en-US" dirty="0">
                <a:latin typeface="Arial" panose="020B0604020202020204" pitchFamily="34" charset="0"/>
                <a:cs typeface="Arial" panose="020B0604020202020204" pitchFamily="34" charset="0"/>
              </a:rPr>
              <a:t>indicates the kind of operation that activates the trigger.</a:t>
            </a:r>
          </a:p>
        </p:txBody>
      </p:sp>
    </p:spTree>
    <p:extLst>
      <p:ext uri="{BB962C8B-B14F-4D97-AF65-F5344CB8AC3E}">
        <p14:creationId xmlns="" xmlns:p14="http://schemas.microsoft.com/office/powerpoint/2010/main" val="2722119115"/>
      </p:ext>
    </p:extLst>
  </p:cSld>
  <p:clrMapOvr>
    <a:masterClrMapping/>
  </p:clrMapOvr>
  <p:timing>
    <p:tnLst>
      <p:par>
        <p:cT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t>
            </a:r>
            <a:r>
              <a:rPr lang="en-US" sz="3200" b="1" i="1" dirty="0" smtClean="0">
                <a:solidFill>
                  <a:srgbClr val="FFFF00"/>
                </a:solidFill>
                <a:latin typeface="Arial" pitchFamily="34" charset="0"/>
                <a:cs typeface="Arial" pitchFamily="34" charset="0"/>
              </a:rPr>
              <a:t>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a:t>
            </a:r>
            <a:r>
              <a:rPr lang="en-IN" dirty="0" smtClean="0">
                <a:latin typeface="Arial" panose="020B0604020202020204" pitchFamily="34" charset="0"/>
                <a:cs typeface="Arial" panose="020B0604020202020204" pitchFamily="34" charset="0"/>
              </a:rPr>
              <a:t>row or delete the row, </a:t>
            </a:r>
            <a:r>
              <a:rPr lang="en-IN" dirty="0">
                <a:latin typeface="Arial" panose="020B0604020202020204" pitchFamily="34" charset="0"/>
                <a:cs typeface="Arial" panose="020B0604020202020204" pitchFamily="34" charset="0"/>
              </a:rPr>
              <a:t>regardless of whether the attempt subsequently succeeds</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 xmlns:p14="http://schemas.microsoft.com/office/powerpoint/2010/main" val="347335073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smtClean="0">
                <a:solidFill>
                  <a:srgbClr val="FF9900"/>
                </a:solidFill>
                <a:latin typeface="Arial" pitchFamily="34" charset="0"/>
                <a:cs typeface="Arial" pitchFamily="34" charset="0"/>
              </a:rPr>
              <a:t>?</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smtClean="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7639072"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a:t>
            </a:r>
            <a:r>
              <a:rPr lang="en-US" sz="2200" b="1" dirty="0" smtClean="0">
                <a:solidFill>
                  <a:schemeClr val="accent4">
                    <a:lumMod val="50000"/>
                  </a:schemeClr>
                </a:solidFill>
                <a:latin typeface="Gentium Basic"/>
              </a:rPr>
              <a:t>EmployeeID</a:t>
            </a:r>
            <a:r>
              <a:rPr lang="en-US" sz="2200" b="1" dirty="0">
                <a:solidFill>
                  <a:schemeClr val="accent4">
                    <a:lumMod val="50000"/>
                  </a:schemeClr>
                </a:solidFill>
                <a:latin typeface="Gentium Basic"/>
              </a:rPr>
              <a:t>, FullName, SSN, </a:t>
            </a:r>
            <a:r>
              <a:rPr lang="en-US" sz="2200" b="1" dirty="0" smtClean="0">
                <a:solidFill>
                  <a:schemeClr val="accent4">
                    <a:lumMod val="50000"/>
                  </a:schemeClr>
                </a:solidFill>
                <a:latin typeface="Gentium Basic"/>
              </a:rPr>
              <a:t>DateOfBirth)</a:t>
            </a:r>
            <a:endParaRPr lang="en-US" sz="2200" b="1" dirty="0">
              <a:solidFill>
                <a:schemeClr val="accent4">
                  <a:lumMod val="50000"/>
                </a:schemeClr>
              </a:solidFill>
              <a:latin typeface="Gentium Basic"/>
            </a:endParaRPr>
          </a:p>
        </p:txBody>
      </p:sp>
    </p:spTree>
    <p:extLst>
      <p:ext uri="{BB962C8B-B14F-4D97-AF65-F5344CB8AC3E}">
        <p14:creationId xmlns="" xmlns:p14="http://schemas.microsoft.com/office/powerpoint/2010/main" val="106583735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a:t>
            </a:r>
            <a:r>
              <a:rPr lang="en-US" sz="3200" b="1" i="1" dirty="0" smtClean="0">
                <a:solidFill>
                  <a:srgbClr val="FFFF00"/>
                </a:solidFill>
                <a:latin typeface="Arial" pitchFamily="34" charset="0"/>
                <a:cs typeface="Arial" pitchFamily="34" charset="0"/>
              </a:rPr>
              <a:t>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OLD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NEW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smtClean="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 xmlns:p14="http://schemas.microsoft.com/office/powerpoint/2010/main" val="3252375101"/>
      </p:ext>
    </p:extLst>
  </p:cSld>
  <p:clrMapOvr>
    <a:masterClrMapping/>
  </p:clrMapOvr>
  <p:timing>
    <p:tnLst>
      <p:par>
        <p:cTn id="1" dur="indefinite" restart="never" nodeType="tmRoot"/>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342202093"/>
      </p:ext>
    </p:extLst>
  </p:cSld>
  <p:clrMapOvr>
    <a:masterClrMapping/>
  </p:clrMapOvr>
  <p:timing>
    <p:tnLst>
      <p:par>
        <p:cT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 xmlns:p14="http://schemas.microsoft.com/office/powerpoint/2010/main" val="1574821277"/>
      </p:ext>
    </p:extLst>
  </p:cSld>
  <p:clrMapOvr>
    <a:masterClrMapping/>
  </p:clrMapOvr>
  <p:timing>
    <p:tnLst>
      <p:par>
        <p:cTn id="1" dur="indefinite" restart="never" nodeType="tmRoot"/>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 xmlns:p14="http://schemas.microsoft.com/office/powerpoint/2010/main" val="196236573"/>
      </p:ext>
    </p:extLst>
  </p:cSld>
  <p:clrMapOvr>
    <a:masterClrMapping/>
  </p:clrMapOvr>
  <p:timing>
    <p:tnLst>
      <p:par>
        <p:cTn id="1" dur="indefinite" restart="never" nodeType="tmRoot"/>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1471185523"/>
      </p:ext>
    </p:extLst>
  </p:cSld>
  <p:clrMapOvr>
    <a:masterClrMapping/>
  </p:clrMapOvr>
  <p:timing>
    <p:tnLst>
      <p:par>
        <p:cTn id="1" dur="indefinite" restart="never" nodeType="tmRoot"/>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960509063"/>
      </p:ext>
    </p:extLst>
  </p:cSld>
  <p:clrMapOvr>
    <a:masterClrMapping/>
  </p:clrMapOvr>
  <p:timing>
    <p:tnLst>
      <p:par>
        <p:cTn id="1" dur="indefinite" restart="never" nodeType="tmRoot"/>
      </p:par>
    </p:tn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317148394"/>
      </p:ext>
    </p:extLst>
  </p:cSld>
  <p:clrMapOvr>
    <a:masterClrMapping/>
  </p:clrMapOvr>
  <p:timing>
    <p:tnLst>
      <p:par>
        <p:cTn id="1" dur="indefinite" restart="never" nodeType="tmRoot"/>
      </p:par>
    </p:tn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smtClean="0">
                <a:solidFill>
                  <a:srgbClr val="FF0000"/>
                </a:solidFill>
              </a:rPr>
              <a:t>ERROR 1362 (HY000): Updating of NEW row is not allowed in after trigger</a:t>
            </a:r>
            <a:endParaRPr lang="en-US" dirty="0">
              <a:solidFill>
                <a:srgbClr val="FF0000"/>
              </a:solidFill>
            </a:endParaRPr>
          </a:p>
        </p:txBody>
      </p:sp>
      <p:sp>
        <p:nvSpPr>
          <p:cNvPr id="8" name="Rectangle 7"/>
          <p:cNvSpPr/>
          <p:nvPr/>
        </p:nvSpPr>
        <p:spPr>
          <a:xfrm>
            <a:off x="1676400" y="5562600"/>
            <a:ext cx="7239000" cy="646331"/>
          </a:xfrm>
          <a:prstGeom prst="rect">
            <a:avLst/>
          </a:prstGeom>
        </p:spPr>
        <p:txBody>
          <a:bodyPr wrap="square">
            <a:spAutoFit/>
          </a:bodyPr>
          <a:lstStyle/>
          <a:p>
            <a:r>
              <a:rPr lang="en-US" dirty="0" err="1" smtClean="0">
                <a:solidFill>
                  <a:srgbClr val="0083A2"/>
                </a:solidFill>
              </a:rPr>
              <a:t>mysql</a:t>
            </a:r>
            <a:r>
              <a:rPr lang="en-US" dirty="0" smtClean="0">
                <a:solidFill>
                  <a:srgbClr val="0083A2"/>
                </a:solidFill>
              </a:rPr>
              <a:t>&gt; insert into emp (empno,  ename,  sal,  mgr,  deptno) values(1, ‘ abc',   -10000,  7788, 10);</a:t>
            </a:r>
            <a:endParaRPr lang="en-US" dirty="0">
              <a:solidFill>
                <a:srgbClr val="0083A2"/>
              </a:solidFill>
            </a:endParaRPr>
          </a:p>
        </p:txBody>
      </p:sp>
    </p:spTree>
    <p:extLst>
      <p:ext uri="{BB962C8B-B14F-4D97-AF65-F5344CB8AC3E}">
        <p14:creationId xmlns="" xmlns:p14="http://schemas.microsoft.com/office/powerpoint/2010/main" val="1092632628"/>
      </p:ext>
    </p:extLst>
  </p:cSld>
  <p:clrMapOvr>
    <a:masterClrMapping/>
  </p:clrMapOvr>
  <p:timing>
    <p:tnLst>
      <p:par>
        <p:cTn id="1" dur="indefinite" restart="never" nodeType="tmRoot"/>
      </p:par>
    </p:tn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092632628"/>
      </p:ext>
    </p:extLst>
  </p:cSld>
  <p:clrMapOvr>
    <a:masterClrMapping/>
  </p:clrMapOvr>
  <p:timing>
    <p:tnLst>
      <p:par>
        <p:cTn id="1" dur="indefinite" restart="never" nodeType="tmRoot"/>
      </p:par>
    </p:tn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smtClean="0">
                <a:solidFill>
                  <a:schemeClr val="accent4">
                    <a:lumMod val="75000"/>
                  </a:schemeClr>
                </a:solidFill>
              </a:rPr>
              <a:t>mysql</a:t>
            </a:r>
            <a:r>
              <a:rPr lang="en-US" dirty="0" smtClean="0">
                <a:solidFill>
                  <a:schemeClr val="accent4">
                    <a:lumMod val="75000"/>
                  </a:schemeClr>
                </a:solidFill>
              </a:rPr>
              <a:t>&gt; insert into dept values(2, '</a:t>
            </a:r>
            <a:r>
              <a:rPr lang="en-US" dirty="0" err="1" smtClean="0">
                <a:solidFill>
                  <a:schemeClr val="accent4">
                    <a:lumMod val="75000"/>
                  </a:schemeClr>
                </a:solidFill>
              </a:rPr>
              <a:t>abc</a:t>
            </a:r>
            <a:r>
              <a:rPr lang="en-US" dirty="0" smtClean="0">
                <a:solidFill>
                  <a:schemeClr val="accent4">
                    <a:lumMod val="75000"/>
                  </a:schemeClr>
                </a:solidFill>
              </a:rPr>
              <a:t>', 2, 2);</a:t>
            </a:r>
          </a:p>
        </p:txBody>
      </p:sp>
    </p:spTree>
    <p:extLst>
      <p:ext uri="{BB962C8B-B14F-4D97-AF65-F5344CB8AC3E}">
        <p14:creationId xmlns="" xmlns:p14="http://schemas.microsoft.com/office/powerpoint/2010/main" val="109263262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smtClean="0">
                <a:solidFill>
                  <a:srgbClr val="FF9900"/>
                </a:solidFill>
                <a:latin typeface="Arial" pitchFamily="34" charset="0"/>
                <a:cs typeface="Arial" pitchFamily="34" charset="0"/>
              </a:rPr>
              <a:t>A domain constraint and </a:t>
            </a:r>
            <a:r>
              <a:rPr lang="en-IN" sz="3500" b="1" i="1" dirty="0">
                <a:solidFill>
                  <a:srgbClr val="FF9900"/>
                </a:solidFill>
                <a:latin typeface="Arial" pitchFamily="34" charset="0"/>
                <a:cs typeface="Arial" pitchFamily="34" charset="0"/>
              </a:rPr>
              <a:t>data integrity?</a:t>
            </a:r>
            <a:endParaRPr lang="en-US" sz="35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smtClean="0">
                <a:solidFill>
                  <a:srgbClr val="0089A4"/>
                </a:solidFill>
                <a:latin typeface="Gentium Basic"/>
              </a:rPr>
              <a:t>Domain Constraint </a:t>
            </a:r>
            <a:r>
              <a:rPr lang="en-IN" b="1" dirty="0">
                <a:solidFill>
                  <a:srgbClr val="0089A4"/>
                </a:solidFill>
                <a:latin typeface="Gentium Basic"/>
              </a:rPr>
              <a:t>=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smtClean="0"/>
              <a:t>. </a:t>
            </a:r>
            <a:r>
              <a:rPr lang="en-IN" dirty="0">
                <a:solidFill>
                  <a:srgbClr val="0089A4"/>
                </a:solidFill>
                <a:latin typeface="Gentium Basic"/>
              </a:rPr>
              <a:t>Data integrity is normally enforced in a database </a:t>
            </a:r>
            <a:r>
              <a:rPr lang="en-IN" dirty="0" smtClean="0">
                <a:solidFill>
                  <a:srgbClr val="0089A4"/>
                </a:solidFill>
                <a:latin typeface="Gentium Basic"/>
              </a:rPr>
              <a:t>by </a:t>
            </a:r>
            <a:r>
              <a:rPr lang="en-IN" dirty="0">
                <a:solidFill>
                  <a:srgbClr val="0089A4"/>
                </a:solidFill>
                <a:latin typeface="Gentium Basic"/>
              </a:rPr>
              <a:t>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a:t>
            </a:r>
          </a:p>
          <a:p>
            <a:pPr>
              <a:lnSpc>
                <a:spcPct val="150000"/>
              </a:lnSpc>
            </a:pPr>
            <a:r>
              <a:rPr lang="en-IN" b="1" i="1" dirty="0" smtClean="0">
                <a:solidFill>
                  <a:srgbClr val="006C86"/>
                </a:solidFill>
              </a:rPr>
              <a:t>Referential</a:t>
            </a:r>
            <a:r>
              <a:rPr lang="en-IN" dirty="0" smtClean="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smtClean="0">
                <a:solidFill>
                  <a:srgbClr val="006C86"/>
                </a:solidFill>
              </a:rPr>
              <a:t>Domain</a:t>
            </a:r>
            <a:r>
              <a:rPr lang="en-IN" i="1" dirty="0" smtClean="0">
                <a:solidFill>
                  <a:srgbClr val="006C86"/>
                </a:solidFill>
              </a:rPr>
              <a:t> </a:t>
            </a:r>
            <a:r>
              <a:rPr lang="en-IN" b="1" i="1" dirty="0" smtClean="0">
                <a:solidFill>
                  <a:srgbClr val="006C86"/>
                </a:solidFill>
              </a:rPr>
              <a:t>integrity</a:t>
            </a:r>
            <a:r>
              <a:rPr lang="en-IN" i="1" dirty="0" smtClean="0">
                <a:solidFill>
                  <a:srgbClr val="006C86"/>
                </a:solidFill>
              </a:rPr>
              <a:t> </a:t>
            </a:r>
            <a:r>
              <a:rPr lang="en-IN" dirty="0" smtClean="0">
                <a:solidFill>
                  <a:srgbClr val="006C86"/>
                </a:solidFill>
              </a:rPr>
              <a:t>A </a:t>
            </a:r>
            <a:r>
              <a:rPr lang="en-IN" dirty="0">
                <a:solidFill>
                  <a:srgbClr val="006C86"/>
                </a:solidFill>
              </a:rPr>
              <a:t>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a:t>
            </a:r>
            <a:r>
              <a:rPr lang="en-IN" dirty="0" smtClean="0">
                <a:solidFill>
                  <a:srgbClr val="0089A4"/>
                </a:solidFill>
                <a:latin typeface="Gentium Basic"/>
              </a:rPr>
              <a:t>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a:t>
            </a:r>
            <a:r>
              <a:rPr lang="en-IN" sz="2400" dirty="0" smtClean="0">
                <a:solidFill>
                  <a:srgbClr val="C74C49"/>
                </a:solidFill>
              </a:rPr>
              <a:t>data.</a:t>
            </a:r>
            <a:endParaRPr lang="en-IN" sz="2400" dirty="0">
              <a:solidFill>
                <a:srgbClr val="C74C49"/>
              </a:solidFill>
            </a:endParaRPr>
          </a:p>
        </p:txBody>
      </p:sp>
    </p:spTree>
    <p:extLst>
      <p:ext uri="{BB962C8B-B14F-4D97-AF65-F5344CB8AC3E}">
        <p14:creationId xmlns="" xmlns:p14="http://schemas.microsoft.com/office/powerpoint/2010/main" val="6476659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626852455"/>
      </p:ext>
    </p:extLst>
  </p:cSld>
  <p:clrMapOvr>
    <a:masterClrMapping/>
  </p:clrMapOvr>
  <p:timing>
    <p:tnLst>
      <p:par>
        <p:cTn id="1" dur="indefinite" restart="never" nodeType="tmRoot"/>
      </p:par>
    </p:tn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SQL Injection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04208935"/>
      </p:ext>
    </p:extLst>
  </p:cSld>
  <p:clrMapOvr>
    <a:masterClrMapping/>
  </p:clrMapOvr>
  <p:timing>
    <p:tnLst>
      <p:par>
        <p:cTn id="1" dur="indefinite" restart="never" nodeType="tmRoot"/>
      </p:par>
    </p:tn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Injection in Insert/Update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04208935"/>
      </p:ext>
    </p:extLst>
  </p:cSld>
  <p:clrMapOvr>
    <a:masterClrMapping/>
  </p:clrMapOvr>
  <p:timing>
    <p:tnLst>
      <p:par>
        <p:cTn id="1" dur="indefinite" restart="never" nodeType="tmRoot"/>
      </p:par>
    </p:tn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Load- XML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04208935"/>
      </p:ext>
    </p:extLst>
  </p:cSld>
  <p:clrMapOvr>
    <a:masterClrMapping/>
  </p:clrMapOvr>
  <p:timing>
    <p:tnLst>
      <p:par>
        <p:cTn id="1" dur="indefinite" restart="never" nodeType="tmRoot"/>
      </p:par>
    </p:tn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XML file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214422"/>
            <a:ext cx="4929222" cy="5016758"/>
          </a:xfrm>
          <a:prstGeom prst="rect">
            <a:avLst/>
          </a:prstGeom>
        </p:spPr>
        <p:txBody>
          <a:bodyPr wrap="square">
            <a:spAutoFit/>
          </a:bodyPr>
          <a:lstStyle/>
          <a:p>
            <a:r>
              <a:rPr lang="en-US" sz="2000" dirty="0" smtClean="0">
                <a:solidFill>
                  <a:srgbClr val="2658E6"/>
                </a:solidFill>
              </a:rPr>
              <a:t>&lt;?xml version="1.0" encoding="utf-16"?&gt;</a:t>
            </a:r>
          </a:p>
          <a:p>
            <a:r>
              <a:rPr lang="en-US" sz="2000" dirty="0" smtClean="0">
                <a:solidFill>
                  <a:srgbClr val="C74C49"/>
                </a:solidFill>
              </a:rPr>
              <a:t>&lt;employees&gt;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r>
              <a:rPr lang="en-US" sz="2000" dirty="0" smtClean="0">
                <a:solidFill>
                  <a:schemeClr val="accent2">
                    <a:lumMod val="75000"/>
                  </a:schemeClr>
                </a:solidFill>
              </a:rPr>
              <a:t>&lt;id&gt;</a:t>
            </a:r>
            <a:r>
              <a:rPr lang="en-US" sz="2000" dirty="0" smtClean="0">
                <a:solidFill>
                  <a:srgbClr val="2658E6"/>
                </a:solidFill>
              </a:rPr>
              <a:t> </a:t>
            </a:r>
            <a:r>
              <a:rPr lang="en-US" sz="2000" dirty="0" smtClean="0"/>
              <a:t>be129</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rgbClr val="2658E6"/>
                </a:solidFill>
              </a:rPr>
              <a:t>           </a:t>
            </a:r>
            <a:r>
              <a:rPr lang="en-US" sz="2000" dirty="0" smtClean="0">
                <a:solidFill>
                  <a:schemeClr val="accent2">
                    <a:lumMod val="75000"/>
                  </a:schemeClr>
                </a:solidFill>
              </a:rPr>
              <a:t>&lt;firstname&gt; </a:t>
            </a:r>
            <a:r>
              <a:rPr lang="en-US" sz="2000" dirty="0" smtClean="0"/>
              <a:t>Jane</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Engineer</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chemeClr val="accent2">
                    <a:lumMod val="75000"/>
                  </a:schemeClr>
                </a:solidFill>
              </a:rPr>
              <a:t>           &lt;id&gt;</a:t>
            </a:r>
            <a:r>
              <a:rPr lang="en-US" sz="2000" dirty="0" smtClean="0">
                <a:solidFill>
                  <a:srgbClr val="2658E6"/>
                </a:solidFill>
              </a:rPr>
              <a:t> </a:t>
            </a:r>
            <a:r>
              <a:rPr lang="en-US" sz="2000" dirty="0" smtClean="0"/>
              <a:t>be130</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chemeClr val="accent2">
                    <a:lumMod val="75000"/>
                  </a:schemeClr>
                </a:solidFill>
              </a:rPr>
              <a:t>           &lt;firstname&gt; </a:t>
            </a:r>
            <a:r>
              <a:rPr lang="en-US" sz="2000" dirty="0" smtClean="0"/>
              <a:t>William</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Defoe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Accountant</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C74C49"/>
                </a:solidFill>
              </a:rPr>
              <a:t>&lt;/employees&gt;</a:t>
            </a:r>
            <a:endParaRPr lang="en-US" sz="2000" dirty="0">
              <a:solidFill>
                <a:srgbClr val="C74C49"/>
              </a:solidFill>
            </a:endParaRP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smtClean="0">
                <a:solidFill>
                  <a:srgbClr val="00B050"/>
                </a:solidFill>
              </a:rPr>
              <a:t>XML File</a:t>
            </a:r>
            <a:endParaRPr lang="en-US" sz="2000" dirty="0">
              <a:solidFill>
                <a:srgbClr val="00B050"/>
              </a:solidFill>
            </a:endParaRP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7" name="Rectangle 6"/>
          <p:cNvSpPr/>
          <p:nvPr/>
        </p:nvSpPr>
        <p:spPr>
          <a:xfrm>
            <a:off x="71438" y="3864122"/>
            <a:ext cx="9001156" cy="707886"/>
          </a:xfrm>
          <a:prstGeom prst="rect">
            <a:avLst/>
          </a:prstGeom>
        </p:spPr>
        <p:txBody>
          <a:bodyPr wrap="square">
            <a:spAutoFit/>
          </a:bodyPr>
          <a:lstStyle/>
          <a:p>
            <a:r>
              <a:rPr lang="en-US" sz="2000" dirty="0" smtClean="0">
                <a:solidFill>
                  <a:srgbClr val="0077AA"/>
                </a:solidFill>
                <a:latin typeface="Arial" panose="020B0604020202020204" pitchFamily="34" charset="0"/>
                <a:ea typeface="Times New Roman" panose="02020603050405020304" pitchFamily="18" charset="0"/>
              </a:rPr>
              <a:t>LOAD XML INFILE </a:t>
            </a:r>
            <a:r>
              <a:rPr lang="en-US" sz="2000" dirty="0" smtClean="0">
                <a:solidFill>
                  <a:srgbClr val="FFC000"/>
                </a:solidFill>
                <a:latin typeface="Arial" panose="020B0604020202020204" pitchFamily="34" charset="0"/>
                <a:ea typeface="Times New Roman" panose="02020603050405020304" pitchFamily="18" charset="0"/>
              </a:rPr>
              <a:t>‘C:\\EMPLOYEE.XML'</a:t>
            </a:r>
            <a:r>
              <a:rPr lang="en-US" sz="2000" dirty="0" smtClean="0">
                <a:solidFill>
                  <a:srgbClr val="0077AA"/>
                </a:solidFill>
                <a:latin typeface="Arial" panose="020B0604020202020204" pitchFamily="34" charset="0"/>
                <a:ea typeface="Times New Roman" panose="02020603050405020304" pitchFamily="18" charset="0"/>
              </a:rPr>
              <a:t> INTO TABLE </a:t>
            </a:r>
            <a:r>
              <a:rPr lang="en-US" sz="2000" dirty="0" smtClean="0">
                <a:latin typeface="Arial" panose="020B0604020202020204" pitchFamily="34" charset="0"/>
                <a:ea typeface="Times New Roman" panose="02020603050405020304" pitchFamily="18" charset="0"/>
              </a:rPr>
              <a:t>EMPLOYEE</a:t>
            </a:r>
            <a:r>
              <a:rPr lang="en-US" sz="2000" dirty="0" smtClean="0">
                <a:solidFill>
                  <a:srgbClr val="0077AA"/>
                </a:solidFill>
                <a:latin typeface="Arial" panose="020B0604020202020204" pitchFamily="34" charset="0"/>
                <a:ea typeface="Times New Roman" panose="02020603050405020304" pitchFamily="18" charset="0"/>
              </a:rPr>
              <a:t> ROWS IDENTIFIED BY </a:t>
            </a:r>
            <a:r>
              <a:rPr lang="en-US" sz="2000" dirty="0" smtClean="0">
                <a:solidFill>
                  <a:srgbClr val="FFC000"/>
                </a:solidFill>
                <a:latin typeface="Arial" panose="020B0604020202020204" pitchFamily="34" charset="0"/>
                <a:ea typeface="Times New Roman" panose="02020603050405020304" pitchFamily="18" charset="0"/>
              </a:rPr>
              <a:t>'&lt;employee&gt;'</a:t>
            </a:r>
            <a:r>
              <a:rPr lang="en-US" sz="2000" dirty="0" smtClean="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`EMPLOYEE` </a:t>
            </a:r>
            <a:r>
              <a:rPr lang="en-US" sz="2000" dirty="0" smtClean="0"/>
              <a:t>(  </a:t>
            </a:r>
          </a:p>
          <a:p>
            <a:r>
              <a:rPr lang="en-US" sz="2000" dirty="0" smtClean="0"/>
              <a:t>	`</a:t>
            </a:r>
            <a:r>
              <a:rPr lang="en-US" sz="2000" dirty="0" smtClean="0">
                <a:solidFill>
                  <a:schemeClr val="accent5">
                    <a:lumMod val="75000"/>
                  </a:schemeClr>
                </a:solidFill>
              </a:rPr>
              <a:t>id</a:t>
            </a:r>
            <a:r>
              <a:rPr lang="en-US" sz="2000" dirty="0" smtClean="0"/>
              <a:t>` </a:t>
            </a:r>
            <a:r>
              <a:rPr lang="en-US" sz="2000" dirty="0" smtClean="0">
                <a:solidFill>
                  <a:schemeClr val="accent2">
                    <a:lumMod val="75000"/>
                  </a:schemeClr>
                </a:solidFill>
              </a:rPr>
              <a:t>varchar </a:t>
            </a:r>
            <a:r>
              <a:rPr lang="en-US" sz="2000" dirty="0" smtClean="0"/>
              <a:t>(</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firstname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lastname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title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p>
          <a:p>
            <a:r>
              <a:rPr lang="en-US" sz="2000" dirty="0" smtClean="0"/>
              <a:t>);</a:t>
            </a:r>
            <a:endParaRPr lang="en-US" sz="2000" dirty="0"/>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Table structure for XML file and load XML file.</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71406" y="5000636"/>
            <a:ext cx="4500594" cy="400110"/>
          </a:xfrm>
          <a:prstGeom prst="rect">
            <a:avLst/>
          </a:prstGeom>
        </p:spPr>
        <p:txBody>
          <a:bodyPr wrap="square">
            <a:spAutoFit/>
          </a:bodyPr>
          <a:lstStyle/>
          <a:p>
            <a:r>
              <a:rPr lang="en-US" sz="2000" dirty="0" smtClean="0">
                <a:solidFill>
                  <a:srgbClr val="0077AA"/>
                </a:solidFill>
                <a:latin typeface="Arial" panose="020B0604020202020204" pitchFamily="34" charset="0"/>
                <a:ea typeface="Times New Roman" panose="02020603050405020304" pitchFamily="18" charset="0"/>
              </a:rPr>
              <a:t>SELECT </a:t>
            </a:r>
            <a:r>
              <a:rPr lang="en-US" sz="2000" dirty="0" smtClean="0">
                <a:latin typeface="Arial" panose="020B0604020202020204" pitchFamily="34" charset="0"/>
                <a:ea typeface="Times New Roman" panose="02020603050405020304" pitchFamily="18" charset="0"/>
              </a:rPr>
              <a:t>*</a:t>
            </a:r>
            <a:r>
              <a:rPr lang="en-US" sz="2000" dirty="0" smtClean="0">
                <a:solidFill>
                  <a:srgbClr val="0077AA"/>
                </a:solidFill>
                <a:latin typeface="Arial" panose="020B0604020202020204" pitchFamily="34" charset="0"/>
                <a:ea typeface="Times New Roman" panose="02020603050405020304" pitchFamily="18" charset="0"/>
              </a:rPr>
              <a:t> FROM </a:t>
            </a:r>
            <a:r>
              <a:rPr lang="en-US" sz="2000" dirty="0" smtClean="0">
                <a:latin typeface="Arial" panose="020B0604020202020204" pitchFamily="34" charset="0"/>
                <a:ea typeface="Times New Roman" panose="02020603050405020304" pitchFamily="18" charset="0"/>
              </a:rPr>
              <a:t>EMPLOYEE</a:t>
            </a:r>
            <a:r>
              <a:rPr lang="en-US" sz="2000" dirty="0" smtClean="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285720" y="1357298"/>
            <a:ext cx="8501122" cy="4401205"/>
          </a:xfrm>
          <a:prstGeom prst="rect">
            <a:avLst/>
          </a:prstGeom>
        </p:spPr>
        <p:txBody>
          <a:bodyPr wrap="square">
            <a:spAutoFit/>
          </a:bodyPr>
          <a:lstStyle/>
          <a:p>
            <a:r>
              <a:rPr lang="en-US" sz="2000" dirty="0" smtClean="0">
                <a:solidFill>
                  <a:srgbClr val="006C86"/>
                </a:solidFill>
              </a:rPr>
              <a:t>SELECT</a:t>
            </a:r>
            <a:r>
              <a:rPr lang="en-US" sz="2000" dirty="0" smtClean="0"/>
              <a:t> ExtractValue( </a:t>
            </a:r>
            <a:r>
              <a:rPr lang="en-US" sz="2000" dirty="0" smtClean="0">
                <a:solidFill>
                  <a:srgbClr val="FFC000"/>
                </a:solidFill>
              </a:rPr>
              <a:t>'&lt;?xml version="1.0" encoding="UTF-8"?&gt;</a:t>
            </a:r>
          </a:p>
          <a:p>
            <a:r>
              <a:rPr lang="en-US" sz="2000" dirty="0" smtClean="0">
                <a:solidFill>
                  <a:srgbClr val="FFC000"/>
                </a:solidFill>
              </a:rPr>
              <a:t>	&lt;student&gt;</a:t>
            </a:r>
          </a:p>
          <a:p>
            <a:r>
              <a:rPr lang="en-US" sz="2000" dirty="0" smtClean="0">
                <a:solidFill>
                  <a:srgbClr val="FFC000"/>
                </a:solidFill>
              </a:rPr>
              <a:t>	    &lt;p1&gt;</a:t>
            </a:r>
          </a:p>
          <a:p>
            <a:r>
              <a:rPr lang="en-US" sz="2000" dirty="0" smtClean="0">
                <a:solidFill>
                  <a:srgbClr val="FFC000"/>
                </a:solidFill>
              </a:rPr>
              <a:t>		&lt;id&gt;1001&lt;/id&gt;</a:t>
            </a:r>
          </a:p>
          <a:p>
            <a:r>
              <a:rPr lang="en-US" sz="2000" dirty="0" smtClean="0">
                <a:solidFill>
                  <a:srgbClr val="FFC000"/>
                </a:solidFill>
              </a:rPr>
              <a:t>		&lt;name&gt; Saleel Bagde &lt;/name&gt;</a:t>
            </a:r>
          </a:p>
          <a:p>
            <a:r>
              <a:rPr lang="en-US" sz="2000" dirty="0" smtClean="0">
                <a:solidFill>
                  <a:srgbClr val="FFC000"/>
                </a:solidFill>
              </a:rPr>
              <a:t>		&lt;email&gt; saleelbagde@gmail.com &lt;/email&gt;	</a:t>
            </a:r>
          </a:p>
          <a:p>
            <a:r>
              <a:rPr lang="en-US" sz="2000" dirty="0" smtClean="0">
                <a:solidFill>
                  <a:srgbClr val="FFC000"/>
                </a:solidFill>
              </a:rPr>
              <a:t>	             &lt;email&gt; saleel.bagde@yahoomail.com &lt;/email&gt;</a:t>
            </a:r>
          </a:p>
          <a:p>
            <a:r>
              <a:rPr lang="en-US" sz="2000" dirty="0" smtClean="0">
                <a:solidFill>
                  <a:srgbClr val="FFC000"/>
                </a:solidFill>
              </a:rPr>
              <a:t> 	   &lt;/p1&gt;</a:t>
            </a:r>
          </a:p>
          <a:p>
            <a:r>
              <a:rPr lang="en-US" sz="2000" dirty="0" smtClean="0">
                <a:solidFill>
                  <a:srgbClr val="FFC000"/>
                </a:solidFill>
              </a:rPr>
              <a:t>    	   &lt;p1&gt;</a:t>
            </a:r>
          </a:p>
          <a:p>
            <a:r>
              <a:rPr lang="en-US" sz="2000" dirty="0" smtClean="0">
                <a:solidFill>
                  <a:srgbClr val="FFC000"/>
                </a:solidFill>
              </a:rPr>
              <a:t>		&lt;id&gt;1002&lt;/id&gt;</a:t>
            </a:r>
          </a:p>
          <a:p>
            <a:r>
              <a:rPr lang="en-US" sz="2000" dirty="0" smtClean="0">
                <a:solidFill>
                  <a:srgbClr val="FFC000"/>
                </a:solidFill>
              </a:rPr>
              <a:t>		&lt;name&gt; Sharmin Bagde &lt;/name&gt;</a:t>
            </a:r>
          </a:p>
          <a:p>
            <a:r>
              <a:rPr lang="en-US" sz="2000" dirty="0" smtClean="0">
                <a:solidFill>
                  <a:srgbClr val="FFC000"/>
                </a:solidFill>
              </a:rPr>
              <a:t>		&lt;email&gt; sharminbagde@gmail.com &lt;/email&gt;	</a:t>
            </a:r>
          </a:p>
          <a:p>
            <a:r>
              <a:rPr lang="en-US" sz="2000" dirty="0" smtClean="0">
                <a:solidFill>
                  <a:srgbClr val="FFC000"/>
                </a:solidFill>
              </a:rPr>
              <a:t>	  &lt;/p1&gt;</a:t>
            </a:r>
          </a:p>
          <a:p>
            <a:r>
              <a:rPr lang="en-US" sz="2000" dirty="0" smtClean="0">
                <a:solidFill>
                  <a:srgbClr val="FFC000"/>
                </a:solidFill>
              </a:rPr>
              <a:t>&lt;/student&gt;'</a:t>
            </a:r>
            <a:r>
              <a:rPr lang="en-US" sz="2000" dirty="0" smtClean="0"/>
              <a:t>,</a:t>
            </a:r>
            <a:r>
              <a:rPr lang="en-US" sz="2000" dirty="0" smtClean="0">
                <a:solidFill>
                  <a:srgbClr val="FFC000"/>
                </a:solidFill>
              </a:rPr>
              <a:t> '//student//p1[$1]//email[$2]'</a:t>
            </a:r>
            <a:r>
              <a:rPr lang="en-US" sz="2000" dirty="0" smtClean="0"/>
              <a:t>);</a:t>
            </a:r>
            <a:endParaRPr lang="en-US" sz="2000" dirty="0"/>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data from XML using MySQL ExtractValue function</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9" name="Rectangle 8"/>
          <p:cNvSpPr/>
          <p:nvPr/>
        </p:nvSpPr>
        <p:spPr>
          <a:xfrm>
            <a:off x="285720" y="928670"/>
            <a:ext cx="8501122" cy="400110"/>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`xmlTable` </a:t>
            </a:r>
            <a:r>
              <a:rPr lang="en-US" sz="2000" dirty="0" smtClean="0"/>
              <a:t>( `</a:t>
            </a:r>
            <a:r>
              <a:rPr lang="en-US" sz="2000" dirty="0" smtClean="0">
                <a:solidFill>
                  <a:schemeClr val="accent5">
                    <a:lumMod val="75000"/>
                  </a:schemeClr>
                </a:solidFill>
              </a:rPr>
              <a:t>xmlData</a:t>
            </a:r>
            <a:r>
              <a:rPr lang="en-US" sz="2000" dirty="0" smtClean="0"/>
              <a:t>` </a:t>
            </a:r>
            <a:r>
              <a:rPr lang="en-US" sz="2000" dirty="0" smtClean="0">
                <a:solidFill>
                  <a:schemeClr val="accent2">
                    <a:lumMod val="75000"/>
                  </a:schemeClr>
                </a:solidFill>
              </a:rPr>
              <a:t>text</a:t>
            </a:r>
            <a:r>
              <a:rPr lang="en-US" sz="2000" dirty="0" smtClean="0"/>
              <a:t>);</a:t>
            </a:r>
            <a:endParaRPr lang="en-US" sz="2000" dirty="0"/>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Inserting XML script in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357298"/>
            <a:ext cx="8643998" cy="5386090"/>
          </a:xfrm>
          <a:prstGeom prst="rect">
            <a:avLst/>
          </a:prstGeom>
        </p:spPr>
        <p:txBody>
          <a:bodyPr wrap="square">
            <a:spAutoFit/>
          </a:bodyPr>
          <a:lstStyle/>
          <a:p>
            <a:r>
              <a:rPr lang="en-US" dirty="0" smtClean="0">
                <a:solidFill>
                  <a:schemeClr val="accent2">
                    <a:lumMod val="75000"/>
                  </a:schemeClr>
                </a:solidFill>
              </a:rPr>
              <a:t>INSERT</a:t>
            </a:r>
            <a:r>
              <a:rPr lang="en-US" dirty="0" smtClean="0"/>
              <a:t> </a:t>
            </a:r>
            <a:r>
              <a:rPr lang="en-US" dirty="0" smtClean="0">
                <a:solidFill>
                  <a:schemeClr val="accent2">
                    <a:lumMod val="75000"/>
                  </a:schemeClr>
                </a:solidFill>
              </a:rPr>
              <a:t>INTO</a:t>
            </a:r>
            <a:r>
              <a:rPr lang="en-US" dirty="0" smtClean="0"/>
              <a:t> XMLTABLE </a:t>
            </a:r>
            <a:r>
              <a:rPr lang="en-US" dirty="0" smtClean="0">
                <a:solidFill>
                  <a:schemeClr val="accent2">
                    <a:lumMod val="75000"/>
                  </a:schemeClr>
                </a:solidFill>
              </a:rPr>
              <a:t>VALUES</a:t>
            </a:r>
            <a:r>
              <a:rPr lang="en-US" dirty="0" smtClean="0"/>
              <a:t> (</a:t>
            </a:r>
            <a:r>
              <a:rPr lang="en-US" dirty="0" smtClean="0">
                <a:solidFill>
                  <a:srgbClr val="FFC000"/>
                </a:solidFill>
              </a:rPr>
              <a:t>“</a:t>
            </a:r>
          </a:p>
          <a:p>
            <a:r>
              <a:rPr lang="en-US" dirty="0" smtClean="0">
                <a:solidFill>
                  <a:srgbClr val="FFC000"/>
                </a:solidFill>
              </a:rPr>
              <a:t>&lt;Students&gt;</a:t>
            </a:r>
            <a:r>
              <a:rPr lang="en-US" dirty="0" smtClean="0"/>
              <a:t>      </a:t>
            </a:r>
          </a:p>
          <a:p>
            <a:r>
              <a:rPr lang="en-US" dirty="0" smtClean="0"/>
              <a:t>	</a:t>
            </a:r>
            <a:r>
              <a:rPr lang="en-US" dirty="0" smtClean="0">
                <a:solidFill>
                  <a:srgbClr val="FFC000"/>
                </a:solidFill>
              </a:rPr>
              <a:t>&lt;student1&gt;</a:t>
            </a:r>
          </a:p>
          <a:p>
            <a:r>
              <a:rPr lang="en-US" dirty="0" smtClean="0">
                <a:solidFill>
                  <a:srgbClr val="FFC000"/>
                </a:solidFill>
              </a:rPr>
              <a:t>	     &lt;RollNumber&gt;1&lt;/RollNumber&gt;</a:t>
            </a:r>
          </a:p>
          <a:p>
            <a:r>
              <a:rPr lang="en-US" dirty="0" smtClean="0">
                <a:solidFill>
                  <a:srgbClr val="FFC000"/>
                </a:solidFill>
              </a:rPr>
              <a:t>	     &lt;Name&gt; Saleel &lt;/Name&gt;</a:t>
            </a:r>
          </a:p>
          <a:p>
            <a:r>
              <a:rPr lang="en-US" dirty="0" smtClean="0">
                <a:solidFill>
                  <a:srgbClr val="FFC000"/>
                </a:solidFill>
              </a:rPr>
              <a:t>                   &lt;email&gt; saleelbagde@gmail.com &lt;/email&gt;</a:t>
            </a:r>
          </a:p>
          <a:p>
            <a:r>
              <a:rPr lang="en-US" dirty="0" smtClean="0">
                <a:solidFill>
                  <a:srgbClr val="FFC000"/>
                </a:solidFill>
              </a:rPr>
              <a:t>                   &lt;email&gt; saleelbagde@yahoomail.com &lt;/email&gt;      	&lt;/student1&gt; </a:t>
            </a:r>
          </a:p>
          <a:p>
            <a:r>
              <a:rPr lang="en-US" dirty="0" smtClean="0">
                <a:solidFill>
                  <a:srgbClr val="FFC000"/>
                </a:solidFill>
              </a:rPr>
              <a:t>              &lt;student2&gt;</a:t>
            </a:r>
          </a:p>
          <a:p>
            <a:r>
              <a:rPr lang="en-US" dirty="0" smtClean="0">
                <a:solidFill>
                  <a:srgbClr val="FFC000"/>
                </a:solidFill>
              </a:rPr>
              <a:t>    	    &lt;RollNumber&gt; 2 &lt;/RollNumber&gt;</a:t>
            </a:r>
          </a:p>
          <a:p>
            <a:r>
              <a:rPr lang="en-US" dirty="0" smtClean="0">
                <a:solidFill>
                  <a:srgbClr val="FFC000"/>
                </a:solidFill>
              </a:rPr>
              <a:t>                  &lt;Name&gt; Vrushali &lt;/Name&gt;</a:t>
            </a:r>
          </a:p>
          <a:p>
            <a:r>
              <a:rPr lang="en-US" dirty="0" smtClean="0">
                <a:solidFill>
                  <a:srgbClr val="FFC000"/>
                </a:solidFill>
              </a:rPr>
              <a:t>                  &lt;email&gt; vrushalibagde@gmail.com &lt;/email&gt;</a:t>
            </a:r>
          </a:p>
          <a:p>
            <a:r>
              <a:rPr lang="en-US" dirty="0" smtClean="0">
                <a:solidFill>
                  <a:srgbClr val="FFC000"/>
                </a:solidFill>
              </a:rPr>
              <a:t>              &lt;/student2&gt;</a:t>
            </a:r>
          </a:p>
          <a:p>
            <a:r>
              <a:rPr lang="en-US" dirty="0" smtClean="0">
                <a:solidFill>
                  <a:srgbClr val="FFC000"/>
                </a:solidFill>
              </a:rPr>
              <a:t>              &lt;student3&gt;</a:t>
            </a:r>
          </a:p>
          <a:p>
            <a:r>
              <a:rPr lang="en-US" dirty="0" smtClean="0">
                <a:solidFill>
                  <a:srgbClr val="FFC000"/>
                </a:solidFill>
              </a:rPr>
              <a:t>     	    &lt;RollNumber&gt; 3 &lt;/RollNumber&gt;</a:t>
            </a:r>
          </a:p>
          <a:p>
            <a:r>
              <a:rPr lang="en-US" dirty="0" smtClean="0">
                <a:solidFill>
                  <a:srgbClr val="FFC000"/>
                </a:solidFill>
              </a:rPr>
              <a:t>                  &lt;Name&gt; Sharmin &lt;/Name&gt;        </a:t>
            </a:r>
          </a:p>
          <a:p>
            <a:r>
              <a:rPr lang="en-US" dirty="0" smtClean="0">
                <a:solidFill>
                  <a:srgbClr val="FFC000"/>
                </a:solidFill>
              </a:rPr>
              <a:t>                  &lt;email&gt; sharminbagde@gmail.com &lt;/email&gt; </a:t>
            </a:r>
          </a:p>
          <a:p>
            <a:r>
              <a:rPr lang="en-US" dirty="0" smtClean="0">
                <a:solidFill>
                  <a:srgbClr val="FFC000"/>
                </a:solidFill>
              </a:rPr>
              <a:t>              &lt;/student3&gt;</a:t>
            </a:r>
          </a:p>
          <a:p>
            <a:r>
              <a:rPr lang="en-US" dirty="0" smtClean="0">
                <a:solidFill>
                  <a:srgbClr val="FFC000"/>
                </a:solidFill>
              </a:rPr>
              <a:t>&lt;/Students&gt;"</a:t>
            </a:r>
            <a:r>
              <a:rPr lang="en-US" dirty="0" smtClean="0"/>
              <a:t>);</a:t>
            </a:r>
            <a:endParaRPr lang="en-US" dirty="0"/>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from XML script from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1406" y="1935296"/>
            <a:ext cx="8929718" cy="707886"/>
          </a:xfrm>
          <a:prstGeom prst="rect">
            <a:avLst/>
          </a:prstGeom>
        </p:spPr>
        <p:txBody>
          <a:bodyPr wrap="square">
            <a:spAutoFit/>
          </a:bodyPr>
          <a:lstStyle/>
          <a:p>
            <a:r>
              <a:rPr lang="en-US" sz="2000" dirty="0" smtClean="0">
                <a:solidFill>
                  <a:schemeClr val="accent2">
                    <a:lumMod val="75000"/>
                  </a:schemeClr>
                </a:solidFill>
              </a:rPr>
              <a:t>SELECT</a:t>
            </a:r>
            <a:r>
              <a:rPr lang="en-US" sz="2000" dirty="0" smtClean="0"/>
              <a:t> </a:t>
            </a:r>
            <a:r>
              <a:rPr lang="en-US" sz="2000" dirty="0" smtClean="0">
                <a:solidFill>
                  <a:schemeClr val="accent5">
                    <a:lumMod val="75000"/>
                  </a:schemeClr>
                </a:solidFill>
              </a:rPr>
              <a:t>EXTRACTVALUE</a:t>
            </a:r>
            <a:r>
              <a:rPr lang="en-US" sz="2000" dirty="0" smtClean="0"/>
              <a:t> (</a:t>
            </a:r>
            <a:r>
              <a:rPr lang="en-US" sz="2000" dirty="0" smtClean="0">
                <a:solidFill>
                  <a:schemeClr val="accent5">
                    <a:lumMod val="75000"/>
                  </a:schemeClr>
                </a:solidFill>
              </a:rPr>
              <a:t>xmlData</a:t>
            </a:r>
            <a:r>
              <a:rPr lang="en-US" sz="2000" dirty="0" smtClean="0"/>
              <a:t>,</a:t>
            </a:r>
            <a:r>
              <a:rPr lang="en-US" sz="2000" dirty="0" smtClean="0">
                <a:solidFill>
                  <a:srgbClr val="FFC000"/>
                </a:solidFill>
              </a:rPr>
              <a:t>"//Students//student1//email[$2]"</a:t>
            </a:r>
            <a:r>
              <a:rPr lang="en-US" sz="2000" dirty="0" smtClean="0"/>
              <a:t>) </a:t>
            </a:r>
            <a:r>
              <a:rPr lang="en-US" sz="2000" dirty="0" smtClean="0">
                <a:solidFill>
                  <a:schemeClr val="accent2">
                    <a:lumMod val="75000"/>
                  </a:schemeClr>
                </a:solidFill>
              </a:rPr>
              <a:t>FROM</a:t>
            </a:r>
            <a:r>
              <a:rPr lang="en-US" sz="2000" dirty="0" smtClean="0"/>
              <a:t> XMLTABLE;</a:t>
            </a:r>
            <a:endParaRPr lang="en-US" sz="2000" dirty="0"/>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Inserting XML script in table.</a:t>
            </a:r>
            <a:endParaRPr lang="en-IN" sz="3200" b="1" i="1" dirty="0">
              <a:solidFill>
                <a:srgbClr val="FFFF00"/>
              </a:solidFill>
              <a:latin typeface="Arial" pitchFamily="34" charset="0"/>
              <a:cs typeface="Arial" pitchFamily="34" charset="0"/>
            </a:endParaRP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5" name="Rectangle 4"/>
          <p:cNvSpPr/>
          <p:nvPr/>
        </p:nvSpPr>
        <p:spPr>
          <a:xfrm>
            <a:off x="285720" y="928670"/>
            <a:ext cx="8501122" cy="400110"/>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`xmlTable` </a:t>
            </a:r>
            <a:r>
              <a:rPr lang="en-US" sz="2000" dirty="0" smtClean="0"/>
              <a:t>( `</a:t>
            </a:r>
            <a:r>
              <a:rPr lang="en-US" sz="2000" dirty="0" smtClean="0">
                <a:solidFill>
                  <a:schemeClr val="accent5">
                    <a:lumMod val="75000"/>
                  </a:schemeClr>
                </a:solidFill>
              </a:rPr>
              <a:t>xmlData</a:t>
            </a:r>
            <a:r>
              <a:rPr lang="en-US" sz="2000" dirty="0" smtClean="0"/>
              <a:t>` </a:t>
            </a:r>
            <a:r>
              <a:rPr lang="en-US" sz="2000" dirty="0" smtClean="0">
                <a:solidFill>
                  <a:schemeClr val="accent2">
                    <a:lumMod val="75000"/>
                  </a:schemeClr>
                </a:solidFill>
              </a:rPr>
              <a:t>text</a:t>
            </a:r>
            <a:r>
              <a:rPr lang="en-US" sz="2000" dirty="0" smtClean="0"/>
              <a:t>);</a:t>
            </a:r>
            <a:endParaRPr lang="en-US" sz="2000" dirty="0"/>
          </a:p>
        </p:txBody>
      </p:sp>
      <p:sp>
        <p:nvSpPr>
          <p:cNvPr id="6" name="Rectangle 5"/>
          <p:cNvSpPr/>
          <p:nvPr/>
        </p:nvSpPr>
        <p:spPr>
          <a:xfrm>
            <a:off x="214282" y="1357298"/>
            <a:ext cx="8643998" cy="5386090"/>
          </a:xfrm>
          <a:prstGeom prst="rect">
            <a:avLst/>
          </a:prstGeom>
        </p:spPr>
        <p:txBody>
          <a:bodyPr wrap="square">
            <a:spAutoFit/>
          </a:bodyPr>
          <a:lstStyle/>
          <a:p>
            <a:r>
              <a:rPr lang="en-US" sz="2000" dirty="0" smtClean="0">
                <a:solidFill>
                  <a:schemeClr val="accent2">
                    <a:lumMod val="75000"/>
                  </a:schemeClr>
                </a:solidFill>
              </a:rPr>
              <a:t>INSERT</a:t>
            </a:r>
            <a:r>
              <a:rPr lang="en-US" dirty="0" smtClean="0"/>
              <a:t> </a:t>
            </a:r>
            <a:r>
              <a:rPr lang="en-US" sz="2000" dirty="0" smtClean="0">
                <a:solidFill>
                  <a:schemeClr val="accent2">
                    <a:lumMod val="75000"/>
                  </a:schemeClr>
                </a:solidFill>
              </a:rPr>
              <a:t>INTO</a:t>
            </a:r>
            <a:r>
              <a:rPr lang="en-US" dirty="0" smtClean="0"/>
              <a:t> XMLTABLE </a:t>
            </a:r>
            <a:r>
              <a:rPr lang="en-US" sz="2000" dirty="0" smtClean="0">
                <a:solidFill>
                  <a:schemeClr val="accent2">
                    <a:lumMod val="75000"/>
                  </a:schemeClr>
                </a:solidFill>
              </a:rPr>
              <a:t>VALUES</a:t>
            </a:r>
            <a:r>
              <a:rPr lang="en-US" dirty="0" smtClean="0"/>
              <a:t> (</a:t>
            </a:r>
            <a:r>
              <a:rPr lang="en-US" dirty="0" smtClean="0">
                <a:solidFill>
                  <a:srgbClr val="FFC000"/>
                </a:solidFill>
              </a:rPr>
              <a:t>“</a:t>
            </a:r>
          </a:p>
          <a:p>
            <a:r>
              <a:rPr lang="en-US" dirty="0" smtClean="0">
                <a:solidFill>
                  <a:srgbClr val="FFC000"/>
                </a:solidFill>
              </a:rPr>
              <a:t>&lt;Students&gt;</a:t>
            </a:r>
            <a:r>
              <a:rPr lang="en-US" dirty="0" smtClean="0"/>
              <a:t>      </a:t>
            </a:r>
          </a:p>
          <a:p>
            <a:r>
              <a:rPr lang="en-US" dirty="0" smtClean="0"/>
              <a:t>	</a:t>
            </a:r>
            <a:r>
              <a:rPr lang="en-US" dirty="0" smtClean="0">
                <a:solidFill>
                  <a:srgbClr val="FFC000"/>
                </a:solidFill>
              </a:rPr>
              <a:t>&lt;student&gt;</a:t>
            </a:r>
          </a:p>
          <a:p>
            <a:r>
              <a:rPr lang="en-US" dirty="0" smtClean="0">
                <a:solidFill>
                  <a:srgbClr val="FFC000"/>
                </a:solidFill>
              </a:rPr>
              <a:t>	     &lt;RollNumber&gt;1&lt;/RollNumber&gt;</a:t>
            </a:r>
          </a:p>
          <a:p>
            <a:r>
              <a:rPr lang="en-US" dirty="0" smtClean="0">
                <a:solidFill>
                  <a:srgbClr val="FFC000"/>
                </a:solidFill>
              </a:rPr>
              <a:t>	     &lt;Name&gt; Saleel &lt;/Name&gt;</a:t>
            </a:r>
          </a:p>
          <a:p>
            <a:r>
              <a:rPr lang="en-US" dirty="0" smtClean="0">
                <a:solidFill>
                  <a:srgbClr val="FFC000"/>
                </a:solidFill>
              </a:rPr>
              <a:t>                   &lt;email&gt; saleelbagde@gmail.com &lt;/email&gt;</a:t>
            </a:r>
          </a:p>
          <a:p>
            <a:r>
              <a:rPr lang="en-US" dirty="0" smtClean="0">
                <a:solidFill>
                  <a:srgbClr val="FFC000"/>
                </a:solidFill>
              </a:rPr>
              <a:t>                   &lt;email&gt; saleelbagde@yahoomail.com &lt;/email&gt;</a:t>
            </a:r>
          </a:p>
          <a:p>
            <a:r>
              <a:rPr lang="en-US" dirty="0" smtClean="0">
                <a:solidFill>
                  <a:srgbClr val="FFC000"/>
                </a:solidFill>
              </a:rPr>
              <a:t>      	&lt;/student&gt; </a:t>
            </a:r>
          </a:p>
          <a:p>
            <a:r>
              <a:rPr lang="en-US" dirty="0" smtClean="0">
                <a:solidFill>
                  <a:srgbClr val="FFC000"/>
                </a:solidFill>
              </a:rPr>
              <a:t>              &lt;student&gt;</a:t>
            </a:r>
          </a:p>
          <a:p>
            <a:r>
              <a:rPr lang="en-US" dirty="0" smtClean="0">
                <a:solidFill>
                  <a:srgbClr val="FFC000"/>
                </a:solidFill>
              </a:rPr>
              <a:t>    	    &lt;RollNumber&gt; 2 &lt;/RollNumber&gt;</a:t>
            </a:r>
          </a:p>
          <a:p>
            <a:r>
              <a:rPr lang="en-US" dirty="0" smtClean="0">
                <a:solidFill>
                  <a:srgbClr val="FFC000"/>
                </a:solidFill>
              </a:rPr>
              <a:t>                  &lt;Name&gt; Vrushali &lt;/Name&gt;</a:t>
            </a:r>
          </a:p>
          <a:p>
            <a:r>
              <a:rPr lang="en-US" dirty="0" smtClean="0">
                <a:solidFill>
                  <a:srgbClr val="FFC000"/>
                </a:solidFill>
              </a:rPr>
              <a:t>                  &lt;email&gt; vrushalibagde@gmail.com &lt;/email&gt;</a:t>
            </a:r>
          </a:p>
          <a:p>
            <a:r>
              <a:rPr lang="en-US" dirty="0" smtClean="0">
                <a:solidFill>
                  <a:srgbClr val="FFC000"/>
                </a:solidFill>
              </a:rPr>
              <a:t>              &lt;/student&gt;</a:t>
            </a:r>
          </a:p>
          <a:p>
            <a:r>
              <a:rPr lang="en-US" dirty="0" smtClean="0">
                <a:solidFill>
                  <a:srgbClr val="FFC000"/>
                </a:solidFill>
              </a:rPr>
              <a:t>              &lt;student&gt;</a:t>
            </a:r>
          </a:p>
          <a:p>
            <a:r>
              <a:rPr lang="en-US" dirty="0" smtClean="0">
                <a:solidFill>
                  <a:srgbClr val="FFC000"/>
                </a:solidFill>
              </a:rPr>
              <a:t>     	    &lt;RollNumber&gt; 3 &lt;/RollNumber&gt;</a:t>
            </a:r>
          </a:p>
          <a:p>
            <a:r>
              <a:rPr lang="en-US" dirty="0" smtClean="0">
                <a:solidFill>
                  <a:srgbClr val="FFC000"/>
                </a:solidFill>
              </a:rPr>
              <a:t>                  &lt;Name&gt; Sharmin &lt;/Name&gt;        </a:t>
            </a:r>
          </a:p>
          <a:p>
            <a:r>
              <a:rPr lang="en-US" dirty="0" smtClean="0">
                <a:solidFill>
                  <a:srgbClr val="FFC000"/>
                </a:solidFill>
              </a:rPr>
              <a:t>                  &lt;email&gt; sharminbagde@gmail.com &lt;/email&gt; </a:t>
            </a:r>
          </a:p>
          <a:p>
            <a:r>
              <a:rPr lang="en-US" dirty="0" smtClean="0">
                <a:solidFill>
                  <a:srgbClr val="FFC000"/>
                </a:solidFill>
              </a:rPr>
              <a:t>              &lt;/student&gt;</a:t>
            </a:r>
          </a:p>
          <a:p>
            <a:r>
              <a:rPr lang="en-US" dirty="0" smtClean="0">
                <a:solidFill>
                  <a:srgbClr val="FFC000"/>
                </a:solidFill>
              </a:rPr>
              <a:t>&lt;/Students&gt;"</a:t>
            </a:r>
            <a:r>
              <a:rPr lang="en-US" dirty="0" smtClean="0"/>
              <a:t>);</a:t>
            </a:r>
            <a:endParaRPr lang="en-US" dirty="0"/>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696375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039468490"/>
      </p:ext>
    </p:extLst>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from XML script from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1406" y="1935296"/>
            <a:ext cx="8929718" cy="707886"/>
          </a:xfrm>
          <a:prstGeom prst="rect">
            <a:avLst/>
          </a:prstGeom>
        </p:spPr>
        <p:txBody>
          <a:bodyPr wrap="square">
            <a:spAutoFit/>
          </a:bodyPr>
          <a:lstStyle/>
          <a:p>
            <a:r>
              <a:rPr lang="en-US" sz="2000" dirty="0" smtClean="0">
                <a:solidFill>
                  <a:schemeClr val="accent2">
                    <a:lumMod val="75000"/>
                  </a:schemeClr>
                </a:solidFill>
              </a:rPr>
              <a:t>SELECT</a:t>
            </a:r>
            <a:r>
              <a:rPr lang="en-US" sz="2000" dirty="0" smtClean="0"/>
              <a:t> </a:t>
            </a:r>
            <a:r>
              <a:rPr lang="en-US" sz="2000" dirty="0" smtClean="0">
                <a:solidFill>
                  <a:schemeClr val="accent5">
                    <a:lumMod val="75000"/>
                  </a:schemeClr>
                </a:solidFill>
              </a:rPr>
              <a:t>EXTRACTVALUE</a:t>
            </a:r>
            <a:r>
              <a:rPr lang="en-US" sz="2000" dirty="0" smtClean="0"/>
              <a:t>(</a:t>
            </a:r>
            <a:r>
              <a:rPr lang="en-US" sz="2000" dirty="0" smtClean="0">
                <a:solidFill>
                  <a:schemeClr val="accent5">
                    <a:lumMod val="75000"/>
                  </a:schemeClr>
                </a:solidFill>
              </a:rPr>
              <a:t>xmlData</a:t>
            </a:r>
            <a:r>
              <a:rPr lang="en-US" sz="2000" dirty="0" smtClean="0"/>
              <a:t>,</a:t>
            </a:r>
            <a:r>
              <a:rPr lang="en-US" sz="2000" dirty="0" smtClean="0">
                <a:solidFill>
                  <a:srgbClr val="FFC000"/>
                </a:solidFill>
              </a:rPr>
              <a:t>"//Students//student[$1]//email[$2]"</a:t>
            </a:r>
            <a:r>
              <a:rPr lang="en-US" sz="2000" dirty="0" smtClean="0"/>
              <a:t>) </a:t>
            </a:r>
            <a:r>
              <a:rPr lang="en-US" sz="2000" dirty="0" smtClean="0">
                <a:solidFill>
                  <a:schemeClr val="accent2">
                    <a:lumMod val="75000"/>
                  </a:schemeClr>
                </a:solidFill>
              </a:rPr>
              <a:t>FROM</a:t>
            </a:r>
            <a:r>
              <a:rPr lang="en-US" sz="2000" dirty="0" smtClean="0"/>
              <a:t> XMLTABLE;</a:t>
            </a:r>
            <a:endParaRPr lang="en-US" sz="2000" dirty="0"/>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XML file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214422"/>
            <a:ext cx="4929222" cy="5016758"/>
          </a:xfrm>
          <a:prstGeom prst="rect">
            <a:avLst/>
          </a:prstGeom>
        </p:spPr>
        <p:txBody>
          <a:bodyPr wrap="square">
            <a:spAutoFit/>
          </a:bodyPr>
          <a:lstStyle/>
          <a:p>
            <a:r>
              <a:rPr lang="en-US" sz="2000" dirty="0" smtClean="0">
                <a:solidFill>
                  <a:srgbClr val="2658E6"/>
                </a:solidFill>
              </a:rPr>
              <a:t>&lt;?xml version="1.0" encoding="utf-16"?&gt;</a:t>
            </a:r>
          </a:p>
          <a:p>
            <a:r>
              <a:rPr lang="en-US" sz="2000" dirty="0" smtClean="0">
                <a:solidFill>
                  <a:srgbClr val="C74C49"/>
                </a:solidFill>
              </a:rPr>
              <a:t>&lt;employees&gt;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r>
              <a:rPr lang="en-US" sz="2000" dirty="0" smtClean="0">
                <a:solidFill>
                  <a:schemeClr val="accent2">
                    <a:lumMod val="75000"/>
                  </a:schemeClr>
                </a:solidFill>
              </a:rPr>
              <a:t>&lt;id&gt;</a:t>
            </a:r>
            <a:r>
              <a:rPr lang="en-US" sz="2000" dirty="0" smtClean="0">
                <a:solidFill>
                  <a:srgbClr val="2658E6"/>
                </a:solidFill>
              </a:rPr>
              <a:t> </a:t>
            </a:r>
            <a:r>
              <a:rPr lang="en-US" sz="2000" dirty="0" smtClean="0"/>
              <a:t>be129</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rgbClr val="2658E6"/>
                </a:solidFill>
              </a:rPr>
              <a:t>           </a:t>
            </a:r>
            <a:r>
              <a:rPr lang="en-US" sz="2000" dirty="0" smtClean="0">
                <a:solidFill>
                  <a:schemeClr val="accent2">
                    <a:lumMod val="75000"/>
                  </a:schemeClr>
                </a:solidFill>
              </a:rPr>
              <a:t>&lt;firstname&gt; </a:t>
            </a:r>
            <a:r>
              <a:rPr lang="en-US" sz="2000" dirty="0" smtClean="0"/>
              <a:t>Jane</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Engineer</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chemeClr val="accent2">
                    <a:lumMod val="75000"/>
                  </a:schemeClr>
                </a:solidFill>
              </a:rPr>
              <a:t>           &lt;id&gt;</a:t>
            </a:r>
            <a:r>
              <a:rPr lang="en-US" sz="2000" dirty="0" smtClean="0">
                <a:solidFill>
                  <a:srgbClr val="2658E6"/>
                </a:solidFill>
              </a:rPr>
              <a:t> </a:t>
            </a:r>
            <a:r>
              <a:rPr lang="en-US" sz="2000" dirty="0" smtClean="0"/>
              <a:t>be130</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chemeClr val="accent2">
                    <a:lumMod val="75000"/>
                  </a:schemeClr>
                </a:solidFill>
              </a:rPr>
              <a:t>           &lt;firstname&gt; </a:t>
            </a:r>
            <a:r>
              <a:rPr lang="en-US" sz="2000" dirty="0" smtClean="0"/>
              <a:t>William</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Defoe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Accountant</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C74C49"/>
                </a:solidFill>
              </a:rPr>
              <a:t>&lt;/employees&gt;</a:t>
            </a:r>
            <a:endParaRPr lang="en-US" sz="2000" dirty="0">
              <a:solidFill>
                <a:srgbClr val="C74C49"/>
              </a:solidFill>
            </a:endParaRP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smtClean="0">
                <a:solidFill>
                  <a:srgbClr val="00B050"/>
                </a:solidFill>
              </a:rPr>
              <a:t>Employee.xml File</a:t>
            </a:r>
            <a:endParaRPr lang="en-US" sz="2000" dirty="0">
              <a:solidFill>
                <a:srgbClr val="00B050"/>
              </a:solidFill>
            </a:endParaRP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Load and select  data from external XML file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smtClean="0">
                <a:solidFill>
                  <a:schemeClr val="accent2">
                    <a:lumMod val="75000"/>
                  </a:schemeClr>
                </a:solidFill>
              </a:rPr>
              <a:t>SET</a:t>
            </a:r>
            <a:r>
              <a:rPr lang="en-US" sz="2000" dirty="0" smtClean="0"/>
              <a:t> @</a:t>
            </a:r>
            <a:r>
              <a:rPr lang="en-US" sz="2000" dirty="0" smtClean="0">
                <a:solidFill>
                  <a:schemeClr val="accent2">
                    <a:lumMod val="75000"/>
                  </a:schemeClr>
                </a:solidFill>
              </a:rPr>
              <a:t>xml</a:t>
            </a:r>
            <a:r>
              <a:rPr lang="en-US" sz="2000" dirty="0" smtClean="0"/>
              <a:t> = </a:t>
            </a:r>
            <a:r>
              <a:rPr lang="en-US" sz="2000" dirty="0" smtClean="0">
                <a:solidFill>
                  <a:schemeClr val="accent5">
                    <a:lumMod val="75000"/>
                  </a:schemeClr>
                </a:solidFill>
              </a:rPr>
              <a:t>LOAD_FILE</a:t>
            </a:r>
            <a:r>
              <a:rPr lang="en-US" sz="2000" dirty="0" smtClean="0"/>
              <a:t>(</a:t>
            </a:r>
            <a:r>
              <a:rPr lang="en-US" sz="2000" dirty="0" smtClean="0">
                <a:solidFill>
                  <a:srgbClr val="FFC000"/>
                </a:solidFill>
              </a:rPr>
              <a:t>"E:/employee.xml"</a:t>
            </a:r>
            <a:r>
              <a:rPr lang="en-US" sz="2000" dirty="0" smtClean="0"/>
              <a:t>);</a:t>
            </a:r>
          </a:p>
          <a:p>
            <a:pPr>
              <a:lnSpc>
                <a:spcPct val="150000"/>
              </a:lnSpc>
            </a:pPr>
            <a:r>
              <a:rPr lang="en-US" sz="2000" dirty="0" smtClean="0">
                <a:solidFill>
                  <a:schemeClr val="accent2">
                    <a:lumMod val="75000"/>
                  </a:schemeClr>
                </a:solidFill>
              </a:rPr>
              <a:t>SELECT</a:t>
            </a:r>
            <a:r>
              <a:rPr lang="en-US" sz="2000" dirty="0" smtClean="0"/>
              <a:t> </a:t>
            </a:r>
            <a:r>
              <a:rPr lang="en-US" sz="2000" dirty="0" smtClean="0">
                <a:solidFill>
                  <a:schemeClr val="accent2">
                    <a:lumMod val="75000"/>
                  </a:schemeClr>
                </a:solidFill>
              </a:rPr>
              <a:t>CONVERT(</a:t>
            </a:r>
            <a:r>
              <a:rPr lang="en-US" sz="2000" dirty="0" smtClean="0">
                <a:solidFill>
                  <a:schemeClr val="accent5">
                    <a:lumMod val="75000"/>
                  </a:schemeClr>
                </a:solidFill>
              </a:rPr>
              <a:t>EXTRACTVALUE</a:t>
            </a:r>
            <a:r>
              <a:rPr lang="en-US" sz="2000" dirty="0" smtClean="0"/>
              <a:t>(@</a:t>
            </a:r>
            <a:r>
              <a:rPr lang="en-US" sz="2000" dirty="0" smtClean="0">
                <a:solidFill>
                  <a:schemeClr val="accent2">
                    <a:lumMod val="75000"/>
                  </a:schemeClr>
                </a:solidFill>
              </a:rPr>
              <a:t>xml</a:t>
            </a:r>
            <a:r>
              <a:rPr lang="en-US" sz="2000" dirty="0" smtClean="0"/>
              <a:t>,</a:t>
            </a:r>
            <a:r>
              <a:rPr lang="en-US" sz="2000" dirty="0" smtClean="0">
                <a:solidFill>
                  <a:srgbClr val="FFC000"/>
                </a:solidFill>
              </a:rPr>
              <a:t>"//employee[$1]//firstname"</a:t>
            </a:r>
            <a:r>
              <a:rPr lang="en-US" sz="2000" dirty="0" smtClean="0"/>
              <a:t>), </a:t>
            </a:r>
            <a:r>
              <a:rPr lang="en-US" sz="2000" dirty="0" smtClean="0">
                <a:solidFill>
                  <a:schemeClr val="accent2">
                    <a:lumMod val="75000"/>
                  </a:schemeClr>
                </a:solidFill>
              </a:rPr>
              <a:t>CHAR</a:t>
            </a:r>
            <a:r>
              <a:rPr lang="en-US" sz="2000" dirty="0" smtClean="0"/>
              <a:t>);</a:t>
            </a:r>
            <a:endParaRPr lang="en-US" sz="2000" dirty="0"/>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0" y="6858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1.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2.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lowest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3.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 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4.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a:t>
            </a:r>
            <a:r>
              <a:rPr lang="en-IN" sz="2000" b="1" dirty="0">
                <a:latin typeface="Calibri" panose="020F0502020204030204" pitchFamily="34" charset="0"/>
                <a:cs typeface="Calibri" panose="020F0502020204030204" pitchFamily="34" charset="0"/>
              </a:rPr>
              <a:t>lowest salary </a:t>
            </a:r>
            <a:r>
              <a:rPr lang="en-IN" sz="2000" b="1" dirty="0" smtClean="0">
                <a:latin typeface="Calibri" panose="020F0502020204030204" pitchFamily="34" charset="0"/>
                <a:cs typeface="Calibri" panose="020F0502020204030204" pitchFamily="34" charset="0"/>
              </a:rPr>
              <a:t>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5. Serial number jobwise</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endParaRPr lang="en-IN" sz="2000" dirty="0">
              <a:solidFill>
                <a:srgbClr val="5F9378"/>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Interview questions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a:t>
            </a:r>
            <a:r>
              <a:rPr lang="en-IN" dirty="0" smtClean="0"/>
              <a:t>, ename, job, </a:t>
            </a:r>
            <a:r>
              <a:rPr lang="en-IN" dirty="0" err="1" smtClean="0"/>
              <a:t>mgr</a:t>
            </a:r>
            <a:r>
              <a:rPr lang="en-IN" dirty="0" smtClean="0"/>
              <a:t>, hiredate, sal, comm, deptno, bonusid</a:t>
            </a:r>
            <a:r>
              <a:rPr lang="en-IN" dirty="0"/>
              <a:t>,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r>
              <a:rPr lang="en-US" dirty="0" smtClean="0">
                <a:solidFill>
                  <a:srgbClr val="444444"/>
                </a:solidFill>
                <a:latin typeface="GothamRounded-Book"/>
              </a:rPr>
              <a: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a:solidFill>
                  <a:srgbClr val="444444"/>
                </a:solidFill>
                <a:latin typeface="GothamRounded-Book"/>
              </a:rPr>
              <a:t>What is the difference </a:t>
            </a:r>
            <a:r>
              <a:rPr lang="en-US" dirty="0" smtClean="0">
                <a:solidFill>
                  <a:srgbClr val="444444"/>
                </a:solidFill>
                <a:latin typeface="GothamRounded-Book"/>
              </a:rPr>
              <a:t>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 xmlns:p14="http://schemas.microsoft.com/office/powerpoint/2010/main" val="4242655406"/>
      </p:ext>
    </p:extLst>
  </p:cSld>
  <p:clrMapOvr>
    <a:masterClrMapping/>
  </p:clrMapOvr>
  <p:timing>
    <p:tnLst>
      <p:par>
        <p:cTn id="1" dur="indefinite" restart="never" nodeType="tmRoot"/>
      </p:par>
    </p:tn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32657" y="688280"/>
            <a:ext cx="12627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TABLET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gridCol w="1637785"/>
                <a:gridCol w="3886200"/>
                <a:gridCol w="16002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a:t>
                      </a:r>
                      <a:endParaRPr lang="en-IN" sz="1600" dirty="0"/>
                    </a:p>
                  </a:txBody>
                  <a:tcPr/>
                </a:tc>
                <a:tc>
                  <a:txBody>
                    <a:bodyPr/>
                    <a:lstStyle/>
                    <a:p>
                      <a:r>
                        <a:rPr kumimoji="0" lang="en-IN" sz="1600" b="0" i="0" kern="1200" dirty="0" smtClean="0">
                          <a:solidFill>
                            <a:schemeClr val="tx1"/>
                          </a:solidFill>
                          <a:effectLst/>
                          <a:latin typeface="+mn-lt"/>
                          <a:ea typeface="+mn-ea"/>
                          <a:cs typeface="+mn-cs"/>
                        </a:rPr>
                        <a:t>CROCIN</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a:t>
                      </a:r>
                      <a:endParaRPr lang="en-IN" sz="1600" dirty="0"/>
                    </a:p>
                  </a:txBody>
                  <a:tcPr/>
                </a:tc>
                <a:tc>
                  <a:txBody>
                    <a:bodyPr/>
                    <a:lstStyle/>
                    <a:p>
                      <a:r>
                        <a:rPr lang="en-IN" sz="1600" dirty="0" smtClean="0"/>
                        <a:t>100mg</a:t>
                      </a:r>
                      <a:endParaRPr lang="en-IN" sz="1600" dirty="0"/>
                    </a:p>
                  </a:txBody>
                  <a:tcPr/>
                </a:tc>
              </a:tr>
              <a:tr h="370840">
                <a:tc>
                  <a:txBody>
                    <a:bodyPr/>
                    <a:lstStyle/>
                    <a:p>
                      <a:r>
                        <a:rPr lang="en-IN" sz="1600" dirty="0" smtClean="0"/>
                        <a:t>2</a:t>
                      </a:r>
                      <a:endParaRPr lang="en-IN" sz="1600" dirty="0"/>
                    </a:p>
                  </a:txBody>
                  <a:tcPr/>
                </a:tc>
                <a:tc>
                  <a:txBody>
                    <a:bodyPr/>
                    <a:lstStyle/>
                    <a:p>
                      <a:r>
                        <a:rPr lang="en-IN" sz="1600" dirty="0" smtClean="0"/>
                        <a:t>COMBIFLAM</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IBUPROFEN</a:t>
                      </a:r>
                      <a:endParaRPr lang="en-IN" sz="1600" b="0" dirty="0"/>
                    </a:p>
                  </a:txBody>
                  <a:tcPr/>
                </a:tc>
                <a:tc>
                  <a:txBody>
                    <a:bodyPr/>
                    <a:lstStyle/>
                    <a:p>
                      <a:r>
                        <a:rPr lang="en-IN" sz="1600" b="0" dirty="0" smtClean="0"/>
                        <a:t>25mg</a:t>
                      </a:r>
                      <a:endParaRPr lang="en-IN" sz="1600" b="0" dirty="0"/>
                    </a:p>
                  </a:txBody>
                  <a:tcPr/>
                </a:tc>
              </a:tr>
              <a:tr h="370840">
                <a:tc>
                  <a:txBody>
                    <a:bodyPr/>
                    <a:lstStyle/>
                    <a:p>
                      <a:r>
                        <a:rPr lang="en-IN" sz="1600" dirty="0" smtClean="0"/>
                        <a:t>3</a:t>
                      </a:r>
                      <a:endParaRPr lang="en-IN" sz="1600" dirty="0"/>
                    </a:p>
                  </a:txBody>
                  <a:tcPr/>
                </a:tc>
                <a:tc>
                  <a:txBody>
                    <a:bodyPr/>
                    <a:lstStyle/>
                    <a:p>
                      <a:r>
                        <a:rPr lang="en-IN" sz="1600" dirty="0" smtClean="0"/>
                        <a:t>DIVON PLUS</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DICLOFENAC</a:t>
                      </a:r>
                      <a:endParaRPr kumimoji="0" lang="en-IN" sz="1600" b="0" i="0" kern="1200" dirty="0">
                        <a:solidFill>
                          <a:schemeClr val="tx1"/>
                        </a:solidFill>
                        <a:effectLst/>
                        <a:latin typeface="+mn-lt"/>
                        <a:ea typeface="+mn-ea"/>
                        <a:cs typeface="+mn-cs"/>
                      </a:endParaRPr>
                    </a:p>
                  </a:txBody>
                  <a:tcPr/>
                </a:tc>
                <a:tc>
                  <a:txBody>
                    <a:bodyPr/>
                    <a:lstStyle/>
                    <a:p>
                      <a:r>
                        <a:rPr kumimoji="0" lang="en-IN" sz="1600" b="0" i="0" kern="1200" dirty="0" smtClean="0">
                          <a:solidFill>
                            <a:schemeClr val="tx1"/>
                          </a:solidFill>
                          <a:effectLst/>
                          <a:latin typeface="+mn-lt"/>
                          <a:ea typeface="+mn-ea"/>
                          <a:cs typeface="+mn-cs"/>
                        </a:rPr>
                        <a:t>30mg</a:t>
                      </a:r>
                      <a:endParaRPr kumimoji="0" lang="en-IN" sz="1600" b="0" i="0" kern="1200" dirty="0">
                        <a:solidFill>
                          <a:schemeClr val="tx1"/>
                        </a:solidFill>
                        <a:effectLst/>
                        <a:latin typeface="+mn-lt"/>
                        <a:ea typeface="+mn-ea"/>
                        <a:cs typeface="+mn-cs"/>
                      </a:endParaRPr>
                    </a:p>
                  </a:txBody>
                  <a:tcPr/>
                </a:tc>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SYRUP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gridCol w="1638039"/>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11</a:t>
                      </a:r>
                      <a:endParaRPr lang="en-IN" sz="1600" dirty="0"/>
                    </a:p>
                  </a:txBody>
                  <a:tcPr/>
                </a:tc>
                <a:tc>
                  <a:txBody>
                    <a:bodyPr/>
                    <a:lstStyle/>
                    <a:p>
                      <a:r>
                        <a:rPr kumimoji="0" lang="en-IN" sz="1600" b="0" i="0" kern="1200" dirty="0" smtClean="0">
                          <a:solidFill>
                            <a:schemeClr val="tx1"/>
                          </a:solidFill>
                          <a:effectLst/>
                          <a:latin typeface="+mn-lt"/>
                          <a:ea typeface="+mn-ea"/>
                          <a:cs typeface="+mn-cs"/>
                        </a:rPr>
                        <a:t>BENADRYL</a:t>
                      </a:r>
                      <a:endParaRPr lang="en-IN" sz="1600" dirty="0"/>
                    </a:p>
                  </a:txBody>
                  <a:tcPr/>
                </a:tc>
                <a:tc>
                  <a:txBody>
                    <a:bodyPr/>
                    <a:lstStyle/>
                    <a:p>
                      <a:r>
                        <a:rPr kumimoji="0" lang="en-IN" sz="1600" b="0" i="0" kern="1200" dirty="0" smtClean="0">
                          <a:solidFill>
                            <a:schemeClr val="tx1"/>
                          </a:solidFill>
                          <a:effectLst/>
                          <a:latin typeface="+mn-lt"/>
                          <a:ea typeface="+mn-ea"/>
                          <a:cs typeface="+mn-cs"/>
                        </a:rPr>
                        <a:t>DIPHENHYDRAMINE</a:t>
                      </a:r>
                      <a:endParaRPr lang="en-IN" sz="1600" dirty="0"/>
                    </a:p>
                  </a:txBody>
                  <a:tcPr/>
                </a:tc>
                <a:tc>
                  <a:txBody>
                    <a:bodyPr/>
                    <a:lstStyle/>
                    <a:p>
                      <a:r>
                        <a:rPr lang="en-IN" sz="1600" dirty="0" smtClean="0"/>
                        <a:t>.7mg</a:t>
                      </a:r>
                      <a:endParaRPr lang="en-IN" sz="1600" dirty="0"/>
                    </a:p>
                  </a:txBody>
                  <a:tcPr/>
                </a:tc>
              </a:tr>
              <a:tr h="370840">
                <a:tc>
                  <a:txBody>
                    <a:bodyPr/>
                    <a:lstStyle/>
                    <a:p>
                      <a:r>
                        <a:rPr lang="en-IN" sz="1600" dirty="0" smtClean="0"/>
                        <a:t>12</a:t>
                      </a:r>
                      <a:endParaRPr lang="en-IN" sz="1600" dirty="0"/>
                    </a:p>
                  </a:txBody>
                  <a:tcPr/>
                </a:tc>
                <a:tc>
                  <a:txBody>
                    <a:bodyPr/>
                    <a:lstStyle/>
                    <a:p>
                      <a:r>
                        <a:rPr lang="en-IN" sz="1600" dirty="0" smtClean="0"/>
                        <a:t>COMBIFLAM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PARACETAMOL, IBUPROFEN</a:t>
                      </a:r>
                      <a:endParaRPr lang="en-IN" sz="1600" b="0" dirty="0" smtClean="0"/>
                    </a:p>
                  </a:txBody>
                  <a:tcPr/>
                </a:tc>
                <a:tc>
                  <a:txBody>
                    <a:bodyPr/>
                    <a:lstStyle/>
                    <a:p>
                      <a:r>
                        <a:rPr lang="en-IN" sz="1600" b="0" dirty="0" smtClean="0"/>
                        <a:t>0.12mg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13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p>
                  </a:txBody>
                  <a:tcPr/>
                </a:tc>
                <a:tc>
                  <a:txBody>
                    <a:bodyPr/>
                    <a:lstStyle/>
                    <a:p>
                      <a:r>
                        <a:rPr kumimoji="0" lang="en-IN" sz="1600" b="0" i="0" kern="1200" dirty="0" smtClean="0">
                          <a:solidFill>
                            <a:schemeClr val="tx1"/>
                          </a:solidFill>
                          <a:effectLst/>
                          <a:latin typeface="+mn-lt"/>
                          <a:ea typeface="+mn-ea"/>
                          <a:cs typeface="+mn-cs"/>
                        </a:rPr>
                        <a:t>2.3mg</a:t>
                      </a:r>
                      <a:endParaRPr kumimoji="0" lang="en-IN" sz="1600" b="0" i="0" kern="1200" dirty="0">
                        <a:solidFill>
                          <a:schemeClr val="tx1"/>
                        </a:solidFill>
                        <a:effectLst/>
                        <a:latin typeface="+mn-lt"/>
                        <a:ea typeface="+mn-ea"/>
                        <a:cs typeface="+mn-cs"/>
                      </a:endParaRPr>
                    </a:p>
                  </a:txBody>
                  <a:tcPr/>
                </a:tc>
              </a:tr>
              <a:tr h="370840">
                <a:tc>
                  <a:txBody>
                    <a:bodyPr/>
                    <a:lstStyle/>
                    <a:p>
                      <a:r>
                        <a:rPr kumimoji="0" lang="en-IN" sz="1600" b="0" i="0" kern="1200" dirty="0" smtClean="0">
                          <a:solidFill>
                            <a:schemeClr val="tx1"/>
                          </a:solidFill>
                          <a:effectLst/>
                          <a:latin typeface="+mn-lt"/>
                          <a:ea typeface="+mn-ea"/>
                          <a:cs typeface="+mn-cs"/>
                        </a:rPr>
                        <a:t>14</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0.06mg</a:t>
                      </a:r>
                    </a:p>
                  </a:txBody>
                  <a:tcPr/>
                </a:tc>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INJECTION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2" name="Table 11"/>
          <p:cNvGraphicFramePr>
            <a:graphicFrameLocks noGrp="1"/>
          </p:cNvGraphicFramePr>
          <p:nvPr>
            <p:extLst>
              <p:ext uri="{D42A27DB-BD31-4B8C-83A1-F6EECF244321}">
                <p14:modId xmlns=""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gridCol w="1637740"/>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21</a:t>
                      </a:r>
                      <a:endParaRPr lang="en-IN" sz="1600" dirty="0"/>
                    </a:p>
                  </a:txBody>
                  <a:tcPr/>
                </a:tc>
                <a:tc>
                  <a:txBody>
                    <a:bodyPr/>
                    <a:lstStyle/>
                    <a:p>
                      <a:r>
                        <a:rPr lang="en-IN" sz="1600" dirty="0" smtClean="0"/>
                        <a:t>BRUFEN</a:t>
                      </a:r>
                      <a:endParaRPr lang="en-IN" sz="1600" dirty="0"/>
                    </a:p>
                  </a:txBody>
                  <a:tcPr/>
                </a:tc>
                <a:tc>
                  <a:txBody>
                    <a:bodyPr/>
                    <a:lstStyle/>
                    <a:p>
                      <a:r>
                        <a:rPr kumimoji="0" lang="en-IN" sz="1600" b="0" i="0" kern="1200" dirty="0" smtClean="0">
                          <a:solidFill>
                            <a:schemeClr val="tx1"/>
                          </a:solidFill>
                          <a:effectLst/>
                          <a:latin typeface="+mn-lt"/>
                          <a:ea typeface="+mn-ea"/>
                          <a:cs typeface="+mn-cs"/>
                        </a:rPr>
                        <a:t>IBUPROFEN</a:t>
                      </a:r>
                      <a:endParaRPr lang="en-IN" sz="1600" dirty="0"/>
                    </a:p>
                  </a:txBody>
                  <a:tcPr/>
                </a:tc>
                <a:tc>
                  <a:txBody>
                    <a:bodyPr/>
                    <a:lstStyle/>
                    <a:p>
                      <a:r>
                        <a:rPr lang="en-IN" sz="1600" dirty="0" smtClean="0"/>
                        <a:t>0.10mg</a:t>
                      </a:r>
                      <a:endParaRPr lang="en-IN" sz="1600" dirty="0"/>
                    </a:p>
                  </a:txBody>
                  <a:tcPr/>
                </a:tc>
              </a:tr>
              <a:tr h="370840">
                <a:tc>
                  <a:txBody>
                    <a:bodyPr/>
                    <a:lstStyle/>
                    <a:p>
                      <a:r>
                        <a:rPr lang="en-IN" sz="1600" dirty="0" smtClean="0"/>
                        <a:t>22</a:t>
                      </a:r>
                      <a:endParaRPr lang="en-IN" sz="1600" dirty="0"/>
                    </a:p>
                  </a:txBody>
                  <a:tcPr/>
                </a:tc>
                <a:tc>
                  <a:txBody>
                    <a:bodyPr/>
                    <a:lstStyle/>
                    <a:p>
                      <a:r>
                        <a:rPr lang="en-IN" sz="1600" dirty="0" smtClean="0"/>
                        <a:t>CPM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endParaRPr lang="en-IN" sz="1600" b="0" dirty="0" smtClean="0"/>
                    </a:p>
                  </a:txBody>
                  <a:tcPr/>
                </a:tc>
                <a:tc>
                  <a:txBody>
                    <a:bodyPr/>
                    <a:lstStyle/>
                    <a:p>
                      <a:r>
                        <a:rPr lang="en-IN" sz="1600" b="0" dirty="0" smtClean="0"/>
                        <a:t>0.25mg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23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r>
                        <a:rPr kumimoji="0" lang="en-IN" sz="1600" b="0" i="0" kern="1200" dirty="0" smtClean="0">
                          <a:solidFill>
                            <a:schemeClr val="tx1"/>
                          </a:solidFill>
                          <a:effectLst/>
                          <a:latin typeface="+mn-lt"/>
                          <a:ea typeface="+mn-ea"/>
                          <a:cs typeface="+mn-cs"/>
                        </a:rPr>
                        <a:t>0.09mg</a:t>
                      </a:r>
                      <a:endParaRPr kumimoji="0" lang="en-IN" sz="1600" b="0" i="0" kern="1200" dirty="0">
                        <a:solidFill>
                          <a:schemeClr val="tx1"/>
                        </a:solidFill>
                        <a:effectLst/>
                        <a:latin typeface="+mn-lt"/>
                        <a:ea typeface="+mn-ea"/>
                        <a:cs typeface="+mn-cs"/>
                      </a:endParaRPr>
                    </a:p>
                  </a:txBody>
                  <a:tcPr/>
                </a:tc>
              </a:tr>
            </a:tbl>
          </a:graphicData>
        </a:graphic>
      </p:graphicFrame>
    </p:spTree>
    <p:extLst>
      <p:ext uri="{BB962C8B-B14F-4D97-AF65-F5344CB8AC3E}">
        <p14:creationId xmlns="" xmlns:p14="http://schemas.microsoft.com/office/powerpoint/2010/main" val="2508743922"/>
      </p:ext>
    </p:extLst>
  </p:cSld>
  <p:clrMapOvr>
    <a:masterClrMapping/>
  </p:clrMapOvr>
  <p:timing>
    <p:tnLst>
      <p:par>
        <p:cTn id="1" dur="indefinite" restart="never" nodeType="tmRoot"/>
      </p:par>
    </p:tn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IMP</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45976" y="849264"/>
            <a:ext cx="8845624" cy="369332"/>
          </a:xfrm>
          <a:prstGeom prst="rect">
            <a:avLst/>
          </a:prstGeom>
        </p:spPr>
        <p:txBody>
          <a:bodyPr wrap="square">
            <a:spAutoFit/>
          </a:bodyPr>
          <a:lstStyle/>
          <a:p>
            <a:r>
              <a:rPr lang="en-IN" dirty="0" smtClean="0">
                <a:solidFill>
                  <a:srgbClr val="222222"/>
                </a:solidFill>
                <a:latin typeface="Verdana" panose="020B0604030504040204" pitchFamily="34" charset="0"/>
              </a:rPr>
              <a:t>1. Think </a:t>
            </a:r>
            <a:r>
              <a:rPr lang="en-IN" dirty="0">
                <a:solidFill>
                  <a:srgbClr val="222222"/>
                </a:solidFill>
                <a:latin typeface="Verdana" panose="020B0604030504040204" pitchFamily="34" charset="0"/>
              </a:rPr>
              <a:t>about how multiplication can be done without actually </a:t>
            </a:r>
            <a:r>
              <a:rPr lang="en-IN" dirty="0" smtClean="0">
                <a:solidFill>
                  <a:srgbClr val="222222"/>
                </a:solidFill>
                <a:latin typeface="Verdana" panose="020B0604030504040204" pitchFamily="34" charset="0"/>
              </a:rPr>
              <a:t>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smtClean="0">
                <a:solidFill>
                  <a:srgbClr val="222222"/>
                </a:solidFill>
                <a:latin typeface="Verdana" panose="020B0604030504040204" pitchFamily="34" charset="0"/>
              </a:rPr>
              <a:t>2. Square</a:t>
            </a:r>
            <a:endParaRPr lang="en-IN" dirty="0">
              <a:solidFill>
                <a:srgbClr val="222222"/>
              </a:solidFill>
              <a:latin typeface="Verdana" panose="020B0604030504040204" pitchFamily="34" charset="0"/>
            </a:endParaRP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 xmlns:p14="http://schemas.microsoft.com/office/powerpoint/2010/main" val="3391323119"/>
      </p:ext>
    </p:extLst>
  </p:cSld>
  <p:clrMapOvr>
    <a:masterClrMapping/>
  </p:clrMapOvr>
  <p:timing>
    <p:tnLst>
      <p:par>
        <p:cTn id="1" dur="indefinite" restart="never" nodeType="tmRoot"/>
      </p:par>
    </p:tn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 xmlns:p14="http://schemas.microsoft.com/office/powerpoint/2010/main" val="1148130326"/>
      </p:ext>
    </p:extLst>
  </p:cSld>
  <p:clrMapOvr>
    <a:masterClrMapping/>
  </p:clrMapOvr>
  <p:timing>
    <p:tnLst>
      <p:par>
        <p:cTn id="1" dur="indefinite" restart="never" nodeType="tmRoot"/>
      </p:par>
    </p:tn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gridCol w="670111"/>
                <a:gridCol w="815788"/>
              </a:tblGrid>
              <a:tr h="370840">
                <a:tc>
                  <a:txBody>
                    <a:bodyPr/>
                    <a:lstStyle/>
                    <a:p>
                      <a:r>
                        <a:rPr lang="en-US" dirty="0" smtClean="0"/>
                        <a:t>65</a:t>
                      </a:r>
                      <a:endParaRPr lang="en-US" dirty="0"/>
                    </a:p>
                  </a:txBody>
                  <a:tcPr/>
                </a:tc>
                <a:tc>
                  <a:txBody>
                    <a:bodyPr/>
                    <a:lstStyle/>
                    <a:p>
                      <a:r>
                        <a:rPr lang="en-US" dirty="0" smtClean="0"/>
                        <a:t>a</a:t>
                      </a:r>
                      <a:endParaRPr lang="en-US" dirty="0"/>
                    </a:p>
                  </a:txBody>
                  <a:tcPr/>
                </a:tc>
                <a:tc>
                  <a:txBody>
                    <a:bodyPr/>
                    <a:lstStyle/>
                    <a:p>
                      <a:r>
                        <a:rPr lang="en-US" dirty="0" smtClean="0"/>
                        <a:t>10</a:t>
                      </a:r>
                      <a:endParaRPr lang="en-US" dirty="0"/>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smtClean="0"/>
              <a:t>Input a = 10, find ascii of a variable and store in 65 array</a:t>
            </a:r>
            <a:endParaRPr lang="en-US" dirty="0"/>
          </a:p>
        </p:txBody>
      </p:sp>
      <p:sp>
        <p:nvSpPr>
          <p:cNvPr id="4" name="Rectangle 3"/>
          <p:cNvSpPr/>
          <p:nvPr/>
        </p:nvSpPr>
        <p:spPr>
          <a:xfrm>
            <a:off x="428596" y="4857760"/>
            <a:ext cx="4060727" cy="369332"/>
          </a:xfrm>
          <a:prstGeom prst="rect">
            <a:avLst/>
          </a:prstGeom>
        </p:spPr>
        <p:txBody>
          <a:bodyPr wrap="none">
            <a:spAutoFit/>
          </a:bodyPr>
          <a:lstStyle/>
          <a:p>
            <a:r>
              <a:rPr lang="en-US" dirty="0" smtClean="0"/>
              <a:t>\connect --</a:t>
            </a:r>
            <a:r>
              <a:rPr lang="en-US" dirty="0" err="1" smtClean="0"/>
              <a:t>mysql</a:t>
            </a:r>
            <a:r>
              <a:rPr lang="en-US" dirty="0" smtClean="0"/>
              <a:t> root@localhost:3306</a:t>
            </a:r>
            <a:endParaRPr lang="en-US" dirty="0"/>
          </a:p>
        </p:txBody>
      </p:sp>
    </p:spTree>
    <p:extLst>
      <p:ext uri="{BB962C8B-B14F-4D97-AF65-F5344CB8AC3E}">
        <p14:creationId xmlns="" xmlns:p14="http://schemas.microsoft.com/office/powerpoint/2010/main" val="2262634000"/>
      </p:ext>
    </p:extLst>
  </p:cSld>
  <p:clrMapOvr>
    <a:masterClrMapping/>
  </p:clrMapOvr>
  <p:timing>
    <p:tnLst>
      <p:par>
        <p:cTn id="1" dur="indefinite" restart="never" nodeType="tmRoot"/>
      </p:par>
    </p:tn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smtClean="0"/>
              <a:t>insert into </a:t>
            </a:r>
            <a:r>
              <a:rPr lang="en-US" dirty="0" err="1" smtClean="0"/>
              <a:t>xmltest</a:t>
            </a:r>
            <a:r>
              <a:rPr lang="en-US" dirty="0" smtClean="0"/>
              <a:t> values ("&lt;Students&gt;</a:t>
            </a:r>
          </a:p>
          <a:p>
            <a:r>
              <a:rPr lang="en-US" dirty="0" smtClean="0"/>
              <a:t>      &lt;student1&gt;</a:t>
            </a:r>
          </a:p>
          <a:p>
            <a:r>
              <a:rPr lang="en-US" dirty="0" smtClean="0"/>
              <a:t>	&lt;RollNumber&gt;1&lt;/RollNumber&gt;</a:t>
            </a:r>
          </a:p>
          <a:p>
            <a:r>
              <a:rPr lang="en-US" dirty="0" smtClean="0"/>
              <a:t>        &lt;Name&gt; Saleel &lt;/Name&gt;</a:t>
            </a:r>
          </a:p>
          <a:p>
            <a:r>
              <a:rPr lang="en-US" dirty="0" smtClean="0"/>
              <a:t>      &lt;/student1&gt;</a:t>
            </a:r>
          </a:p>
          <a:p>
            <a:r>
              <a:rPr lang="en-US" dirty="0" smtClean="0"/>
              <a:t>     </a:t>
            </a:r>
          </a:p>
          <a:p>
            <a:r>
              <a:rPr lang="en-US" dirty="0" smtClean="0"/>
              <a:t>      &lt;student2&gt;</a:t>
            </a:r>
          </a:p>
          <a:p>
            <a:r>
              <a:rPr lang="en-US" dirty="0" smtClean="0"/>
              <a:t>	&lt;RollNumber&gt; 2 &lt;/RollNumber&gt;</a:t>
            </a:r>
          </a:p>
          <a:p>
            <a:r>
              <a:rPr lang="en-US" dirty="0" smtClean="0"/>
              <a:t>        &lt;Name&gt; Vrushali &lt;/Name&gt;</a:t>
            </a:r>
          </a:p>
          <a:p>
            <a:r>
              <a:rPr lang="en-US" dirty="0" smtClean="0"/>
              <a:t>      &lt;/student2&gt;</a:t>
            </a:r>
          </a:p>
          <a:p>
            <a:r>
              <a:rPr lang="en-US" dirty="0" smtClean="0"/>
              <a:t>     </a:t>
            </a:r>
          </a:p>
          <a:p>
            <a:r>
              <a:rPr lang="en-US" dirty="0" smtClean="0"/>
              <a:t>      &lt;student3&gt;</a:t>
            </a:r>
          </a:p>
          <a:p>
            <a:r>
              <a:rPr lang="en-US" dirty="0" smtClean="0"/>
              <a:t>	&lt;RollNumber&gt; 3 &lt;/RollNumber&gt;</a:t>
            </a:r>
          </a:p>
          <a:p>
            <a:r>
              <a:rPr lang="en-US" dirty="0" smtClean="0"/>
              <a:t>        &lt;Name&gt; Sharmin &lt;/Name&gt;</a:t>
            </a:r>
          </a:p>
          <a:p>
            <a:r>
              <a:rPr lang="en-US" dirty="0" smtClean="0"/>
              <a:t>      &lt;/student3&gt;</a:t>
            </a:r>
          </a:p>
          <a:p>
            <a:r>
              <a:rPr lang="en-US" dirty="0" smtClean="0"/>
              <a:t>      </a:t>
            </a:r>
          </a:p>
          <a:p>
            <a:r>
              <a:rPr lang="en-US" dirty="0" smtClean="0"/>
              <a:t>      &lt;student4&gt;</a:t>
            </a:r>
          </a:p>
          <a:p>
            <a:r>
              <a:rPr lang="en-US" dirty="0" smtClean="0"/>
              <a:t>	&lt;RollNumber&gt; 4 &lt;/RollNumber&gt;</a:t>
            </a:r>
          </a:p>
          <a:p>
            <a:r>
              <a:rPr lang="en-US" dirty="0" smtClean="0"/>
              <a:t>        &lt;Name&gt; Ruhan &lt;/Name&gt;</a:t>
            </a:r>
          </a:p>
          <a:p>
            <a:r>
              <a:rPr lang="en-US" dirty="0" smtClean="0"/>
              <a:t>      &lt;/student4&gt;</a:t>
            </a:r>
          </a:p>
          <a:p>
            <a:endParaRPr lang="en-US" dirty="0" smtClean="0"/>
          </a:p>
          <a:p>
            <a:r>
              <a:rPr lang="en-US" dirty="0" smtClean="0"/>
              <a:t>&lt;/Students&gt;");</a:t>
            </a: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Binary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a:t>
            </a:r>
            <a:r>
              <a:rPr lang="en-IN" dirty="0" smtClean="0">
                <a:latin typeface="Arial" panose="020B0604020202020204" pitchFamily="34" charset="0"/>
                <a:cs typeface="Arial" panose="020B0604020202020204" pitchFamily="34" charset="0"/>
              </a:rPr>
              <a:t>relationship.</a:t>
            </a:r>
            <a:endParaRPr lang="en-IN" dirty="0">
              <a:latin typeface="Arial" panose="020B0604020202020204" pitchFamily="34" charset="0"/>
              <a:cs typeface="Arial" panose="020B0604020202020204" pitchFamily="34" charset="0"/>
            </a:endParaRPr>
          </a:p>
        </p:txBody>
      </p:sp>
      <p:pic>
        <p:nvPicPr>
          <p:cNvPr id="1028" name="Picture 4" descr="Bi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4502700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Unary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367463021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Ternary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40011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38307244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smtClean="0">
                <a:latin typeface="Arial" pitchFamily="34" charset="0"/>
                <a:cs typeface="Arial" pitchFamily="34" charset="0"/>
              </a:rPr>
              <a:t>one-to-one (1:1)</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one-to-many (1:M)</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many-to-many (M:N)</a:t>
            </a:r>
            <a:endParaRPr lang="en-US" sz="2800"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 xmlns:p14="http://schemas.microsoft.com/office/powerpoint/2010/main" val="28983762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5945016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0443874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 xmlns:p14="http://schemas.microsoft.com/office/powerpoint/2010/main" val="16712886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a:t>
            </a:r>
            <a:r>
              <a:rPr lang="en-US" sz="4000" b="1" i="1" dirty="0" smtClean="0">
                <a:solidFill>
                  <a:srgbClr val="FFFF00"/>
                </a:solidFill>
                <a:latin typeface="Arial" pitchFamily="34" charset="0"/>
                <a:cs typeface="Arial" pitchFamily="34" charset="0"/>
              </a:rPr>
              <a:t>ne to one Relationships</a:t>
            </a:r>
            <a:endParaRPr lang="en-US" sz="4000" b="1" i="1" dirty="0">
              <a:solidFill>
                <a:srgbClr val="FFFF00"/>
              </a:solidFill>
              <a:latin typeface="Arial" pitchFamily="34" charset="0"/>
              <a:cs typeface="Arial" pitchFamily="34" charset="0"/>
            </a:endParaRP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a:t>
            </a:r>
            <a:r>
              <a:rPr lang="en-IN" b="1" dirty="0" smtClean="0">
                <a:latin typeface="Calibri" panose="020F0502020204030204" pitchFamily="34" charset="0"/>
                <a:ea typeface="Calibri" panose="020F0502020204030204" pitchFamily="34" charset="0"/>
                <a:cs typeface="Calibri" panose="020F0502020204030204" pitchFamily="34" charset="0"/>
              </a:rPr>
              <a:t>(not null, unique, and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304690944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one to many Relationships</a:t>
            </a:r>
            <a:endParaRPr lang="en-US" sz="4000" b="1" i="1" dirty="0">
              <a:solidFill>
                <a:srgbClr val="FFFF00"/>
              </a:solidFill>
              <a:latin typeface="Arial" pitchFamily="34" charset="0"/>
              <a:cs typeface="Arial" pitchFamily="34" charset="0"/>
            </a:endParaRP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17276665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algn="l"/>
                      <a:r>
                        <a:rPr lang="en-IN" sz="1200" b="1" i="1" dirty="0" smtClean="0">
                          <a:latin typeface="Arial" panose="020B0604020202020204" pitchFamily="34" charset="0"/>
                          <a:cs typeface="Arial" panose="020B0604020202020204" pitchFamily="34" charset="0"/>
                          <a:hlinkClick r:id="rId9" action="ppaction://hlinksldjump"/>
                        </a:rPr>
                        <a:t>Commit and Rollback</a:t>
                      </a:r>
                      <a:endParaRPr lang="en-US" sz="1200" b="1" i="1" dirty="0" smtClean="0">
                        <a:latin typeface="Arial" pitchFamily="34" charset="0"/>
                        <a:cs typeface="Arial"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8496614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a:t>
            </a:r>
            <a:r>
              <a:rPr lang="en-IN" sz="2400" dirty="0" smtClean="0">
                <a:latin typeface="Arial" panose="020B0604020202020204" pitchFamily="34" charset="0"/>
                <a:cs typeface="Arial" panose="020B0604020202020204" pitchFamily="34" charset="0"/>
              </a:rPr>
              <a:t>department may have </a:t>
            </a:r>
            <a:r>
              <a:rPr lang="en-IN" sz="2400" dirty="0">
                <a:latin typeface="Arial" panose="020B0604020202020204" pitchFamily="34" charset="0"/>
                <a:cs typeface="Arial" panose="020B0604020202020204" pitchFamily="34" charset="0"/>
              </a:rPr>
              <a:t>many </a:t>
            </a:r>
            <a:r>
              <a:rPr lang="en-IN" sz="2400" dirty="0" smtClean="0">
                <a:latin typeface="Arial" panose="020B0604020202020204" pitchFamily="34" charset="0"/>
                <a:cs typeface="Arial" panose="020B0604020202020204" pitchFamily="34" charset="0"/>
              </a:rPr>
              <a:t>employees, </a:t>
            </a:r>
            <a:r>
              <a:rPr lang="en-IN" sz="2400" dirty="0">
                <a:latin typeface="Arial" panose="020B0604020202020204" pitchFamily="34" charset="0"/>
                <a:cs typeface="Arial" panose="020B0604020202020204" pitchFamily="34" charset="0"/>
              </a:rPr>
              <a:t>but each </a:t>
            </a:r>
            <a:r>
              <a:rPr lang="en-IN" sz="2400" dirty="0" smtClean="0">
                <a:latin typeface="Arial" panose="020B0604020202020204" pitchFamily="34" charset="0"/>
                <a:cs typeface="Arial" panose="020B0604020202020204" pitchFamily="34" charset="0"/>
              </a:rPr>
              <a:t>employee </a:t>
            </a:r>
            <a:r>
              <a:rPr lang="en-IN" sz="2400" dirty="0">
                <a:latin typeface="Arial" panose="020B0604020202020204" pitchFamily="34" charset="0"/>
                <a:cs typeface="Arial" panose="020B0604020202020204" pitchFamily="34" charset="0"/>
              </a:rPr>
              <a:t>can </a:t>
            </a:r>
            <a:r>
              <a:rPr lang="en-IN" sz="2400" smtClean="0">
                <a:latin typeface="Arial" panose="020B0604020202020204" pitchFamily="34" charset="0"/>
                <a:cs typeface="Arial" panose="020B0604020202020204" pitchFamily="34" charset="0"/>
              </a:rPr>
              <a:t>work only in </a:t>
            </a:r>
            <a:r>
              <a:rPr lang="en-IN" sz="2400" dirty="0" smtClean="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one Relationships</a:t>
            </a:r>
            <a:endParaRPr lang="en-US" sz="4000" b="1" i="1" dirty="0">
              <a:solidFill>
                <a:srgbClr val="FFFF00"/>
              </a:solidFill>
              <a:latin typeface="Arial" pitchFamily="34" charset="0"/>
              <a:cs typeface="Arial" pitchFamily="34" charset="0"/>
            </a:endParaRP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6448976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728164" y="3798242"/>
              <a:ext cx="3773753" cy="2245995"/>
            </a:xfrm>
            <a:prstGeom prst="rect">
              <a:avLst/>
            </a:prstGeom>
            <a:noFill/>
            <a:extLst/>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 xmlns:p14="http://schemas.microsoft.com/office/powerpoint/2010/main" val="32755372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10336951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a:t>
            </a:r>
            <a:r>
              <a:rPr lang="en-IN" sz="2000" dirty="0" smtClean="0">
                <a:latin typeface="Arial" panose="020B0604020202020204" pitchFamily="34" charset="0"/>
                <a:cs typeface="Arial" panose="020B0604020202020204" pitchFamily="34" charset="0"/>
              </a:rPr>
              <a:t>may </a:t>
            </a:r>
            <a:r>
              <a:rPr lang="en-IN" sz="2000" dirty="0">
                <a:latin typeface="Arial" panose="020B0604020202020204" pitchFamily="34" charset="0"/>
                <a:cs typeface="Arial" panose="020B0604020202020204" pitchFamily="34" charset="0"/>
              </a:rPr>
              <a:t>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a:t>
            </a:r>
            <a:r>
              <a:rPr lang="en-IN" sz="2000" dirty="0" smtClean="0">
                <a:latin typeface="Arial" panose="020B0604020202020204" pitchFamily="34" charset="0"/>
                <a:cs typeface="Arial" panose="020B0604020202020204" pitchFamily="34" charset="0"/>
              </a:rPr>
              <a:t>is </a:t>
            </a:r>
            <a:r>
              <a:rPr lang="en-IN" sz="2000" dirty="0">
                <a:latin typeface="Arial" panose="020B0604020202020204" pitchFamily="34" charset="0"/>
                <a:cs typeface="Arial" panose="020B0604020202020204" pitchFamily="34" charset="0"/>
              </a:rPr>
              <a:t>involved in the relationship, e.g., each student must be guided by a professor (there are no students who are not guided by any </a:t>
            </a:r>
            <a:r>
              <a:rPr lang="en-IN" sz="2000" dirty="0" smtClean="0">
                <a:latin typeface="Arial" panose="020B0604020202020204" pitchFamily="34" charset="0"/>
                <a:cs typeface="Arial" panose="020B0604020202020204" pitchFamily="34" charset="0"/>
              </a:rPr>
              <a:t>professor. This </a:t>
            </a:r>
            <a:r>
              <a:rPr lang="en-IN" sz="2000" dirty="0">
                <a:latin typeface="Arial" panose="020B0604020202020204" pitchFamily="34" charset="0"/>
                <a:cs typeface="Arial" panose="020B0604020202020204" pitchFamily="34" charset="0"/>
              </a:rPr>
              <a:t>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t>
            </a:r>
            <a:r>
              <a:rPr lang="en-IN" sz="2000" dirty="0" smtClean="0">
                <a:latin typeface="Arial" panose="020B0604020202020204" pitchFamily="34" charset="0"/>
                <a:cs typeface="Arial" panose="020B0604020202020204" pitchFamily="34" charset="0"/>
              </a:rPr>
              <a:t>are </a:t>
            </a:r>
            <a:r>
              <a:rPr lang="en-IN" sz="2000" dirty="0">
                <a:latin typeface="Arial" panose="020B0604020202020204" pitchFamily="34" charset="0"/>
                <a:cs typeface="Arial" panose="020B0604020202020204" pitchFamily="34" charset="0"/>
              </a:rPr>
              <a:t>involved in the relationship, e.g., not every professor guides a student (there are professors who don’t). </a:t>
            </a:r>
            <a:r>
              <a:rPr lang="en-IN" sz="2000" dirty="0" smtClean="0">
                <a:latin typeface="Arial" panose="020B0604020202020204" pitchFamily="34" charset="0"/>
                <a:cs typeface="Arial" panose="020B0604020202020204" pitchFamily="34" charset="0"/>
              </a:rPr>
              <a:t>A </a:t>
            </a:r>
            <a:r>
              <a:rPr lang="en-IN" sz="2000" dirty="0">
                <a:latin typeface="Arial" panose="020B0604020202020204" pitchFamily="34" charset="0"/>
                <a:cs typeface="Arial" panose="020B0604020202020204" pitchFamily="34" charset="0"/>
              </a:rPr>
              <a:t>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07726411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a:t>
            </a:r>
            <a:r>
              <a:rPr lang="en-US" sz="4800" dirty="0" smtClean="0">
                <a:solidFill>
                  <a:srgbClr val="DC525C"/>
                </a:solidFill>
                <a:latin typeface="Segoe UI Light" panose="020B0502040204020203" pitchFamily="34" charset="0"/>
                <a:cs typeface="Segoe UI Light" panose="020B0502040204020203" pitchFamily="34" charset="0"/>
              </a:rPr>
              <a:t> is Schema?</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5166168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smtClean="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What is Schema?</a:t>
            </a:r>
            <a:endParaRPr lang="en-US" sz="40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31827460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02" y="3500438"/>
            <a:ext cx="8429716" cy="2400657"/>
          </a:xfrm>
          <a:prstGeom prst="rect">
            <a:avLst/>
          </a:prstGeom>
        </p:spPr>
        <p:txBody>
          <a:bodyPr wrap="square">
            <a:spAutoFit/>
          </a:bodyPr>
          <a:lstStyle/>
          <a:p>
            <a:r>
              <a:rPr lang="en-US" sz="2000" dirty="0" smtClean="0">
                <a:solidFill>
                  <a:srgbClr val="006C86"/>
                </a:solidFill>
              </a:rPr>
              <a:t>Data modeling is the process of creating a data model for the data to be stored in a Database. This data model is a conceptual representation of</a:t>
            </a:r>
          </a:p>
          <a:p>
            <a:endParaRPr lang="en-US" sz="2000" dirty="0" smtClean="0">
              <a:solidFill>
                <a:srgbClr val="006C86"/>
              </a:solidFill>
            </a:endParaRPr>
          </a:p>
          <a:p>
            <a:pPr>
              <a:lnSpc>
                <a:spcPct val="150000"/>
              </a:lnSpc>
              <a:buFont typeface="Arial" pitchFamily="34" charset="0"/>
              <a:buChar char="•"/>
            </a:pPr>
            <a:r>
              <a:rPr lang="en-US" sz="2000" dirty="0" smtClean="0">
                <a:solidFill>
                  <a:srgbClr val="006C86"/>
                </a:solidFill>
              </a:rPr>
              <a:t>Data objects</a:t>
            </a:r>
          </a:p>
          <a:p>
            <a:pPr>
              <a:lnSpc>
                <a:spcPct val="150000"/>
              </a:lnSpc>
              <a:buFont typeface="Arial" pitchFamily="34" charset="0"/>
              <a:buChar char="•"/>
            </a:pPr>
            <a:r>
              <a:rPr lang="en-US" sz="2000" dirty="0" smtClean="0">
                <a:solidFill>
                  <a:srgbClr val="006C86"/>
                </a:solidFill>
              </a:rPr>
              <a:t>The associations between different data objects</a:t>
            </a:r>
          </a:p>
          <a:p>
            <a:pPr>
              <a:lnSpc>
                <a:spcPct val="150000"/>
              </a:lnSpc>
              <a:buFont typeface="Arial" pitchFamily="34" charset="0"/>
              <a:buChar char="•"/>
            </a:pPr>
            <a:r>
              <a:rPr lang="en-US" sz="2000" dirty="0" smtClean="0">
                <a:solidFill>
                  <a:srgbClr val="006C86"/>
                </a:solidFill>
              </a:rPr>
              <a:t>The rules.</a:t>
            </a:r>
            <a:endParaRPr lang="en-US" sz="2000" dirty="0">
              <a:solidFill>
                <a:srgbClr val="006C86"/>
              </a:solidFill>
            </a:endParaRPr>
          </a:p>
        </p:txBody>
      </p:sp>
    </p:spTree>
    <p:extLst>
      <p:ext uri="{BB962C8B-B14F-4D97-AF65-F5344CB8AC3E}">
        <p14:creationId xmlns="" xmlns:p14="http://schemas.microsoft.com/office/powerpoint/2010/main" val="12138674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a:t>
            </a:r>
            <a:r>
              <a:rPr lang="en-IN" sz="2400" dirty="0" smtClean="0">
                <a:solidFill>
                  <a:srgbClr val="404040"/>
                </a:solidFill>
                <a:latin typeface="Arial" pitchFamily="34" charset="0"/>
                <a:ea typeface="Arial Unicode MS" pitchFamily="34" charset="-128"/>
                <a:cs typeface="Arial" pitchFamily="34" charset="0"/>
              </a:rPr>
              <a:t>systems </a:t>
            </a:r>
            <a:r>
              <a:rPr lang="en-IN" sz="2400" dirty="0">
                <a:solidFill>
                  <a:srgbClr val="404040"/>
                </a:solidFill>
                <a:latin typeface="Arial" pitchFamily="34" charset="0"/>
                <a:ea typeface="Arial Unicode MS" pitchFamily="34" charset="-128"/>
                <a:cs typeface="Arial" pitchFamily="34" charset="0"/>
              </a:rPr>
              <a:t>in organizations</a:t>
            </a:r>
            <a:r>
              <a:rPr lang="en-IN" sz="2400" dirty="0" smtClean="0">
                <a:solidFill>
                  <a:srgbClr val="404040"/>
                </a:solidFill>
                <a:latin typeface="Arial" pitchFamily="34" charset="0"/>
                <a:ea typeface="Arial Unicode MS" pitchFamily="34" charset="-128"/>
                <a:cs typeface="Arial" pitchFamily="34" charset="0"/>
              </a:rPr>
              <a:t>.</a:t>
            </a:r>
            <a:endParaRPr kumimoji="0" lang="en-US" sz="1600" b="0" u="none" strike="noStrike" cap="none" normalizeH="0" baseline="0" dirty="0" smtClean="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smtClean="0">
                <a:latin typeface="Arial" pitchFamily="34" charset="0"/>
                <a:cs typeface="Arial" pitchFamily="34" charset="0"/>
              </a:rPr>
              <a:t> involves a progression from conceptual model to logical model to physical </a:t>
            </a:r>
            <a:r>
              <a:rPr lang="en-US" sz="2400" b="1" dirty="0" smtClean="0">
                <a:latin typeface="Arial" pitchFamily="34" charset="0"/>
                <a:cs typeface="Arial" pitchFamily="34" charset="0"/>
              </a:rPr>
              <a:t>object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a:t>
            </a:r>
            <a:r>
              <a:rPr lang="en-US" sz="4000" b="1" i="1" dirty="0" smtClean="0">
                <a:solidFill>
                  <a:srgbClr val="FFFF00"/>
                </a:solidFill>
                <a:latin typeface="Arial" pitchFamily="34" charset="0"/>
                <a:cs typeface="Arial" pitchFamily="34" charset="0"/>
              </a:rPr>
              <a:t>Model </a:t>
            </a:r>
            <a:r>
              <a:rPr lang="en-US" sz="4000" b="1" i="1" dirty="0">
                <a:solidFill>
                  <a:srgbClr val="FFFF00"/>
                </a:solidFill>
                <a:latin typeface="Arial" pitchFamily="34" charset="0"/>
                <a:cs typeface="Arial" pitchFamily="34" charset="0"/>
              </a:rPr>
              <a:t>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Includes all entities and relationships among them.</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All </a:t>
            </a:r>
            <a:r>
              <a:rPr lang="en-US" sz="2000" dirty="0">
                <a:solidFill>
                  <a:srgbClr val="000000"/>
                </a:solidFill>
                <a:latin typeface="Arial" pitchFamily="34" charset="0"/>
                <a:ea typeface="Times New Roman" pitchFamily="18" charset="0"/>
                <a:cs typeface="Arial" pitchFamily="34" charset="0"/>
              </a:rPr>
              <a:t>attributes for each entity are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The </a:t>
            </a:r>
            <a:r>
              <a:rPr lang="en-US" sz="2000" dirty="0">
                <a:solidFill>
                  <a:srgbClr val="000000"/>
                </a:solidFill>
                <a:latin typeface="Arial" pitchFamily="34" charset="0"/>
                <a:ea typeface="Times New Roman" pitchFamily="18" charset="0"/>
                <a:cs typeface="Arial" pitchFamily="34" charset="0"/>
              </a:rPr>
              <a:t>primary key for each entity is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Foreign </a:t>
            </a:r>
            <a:r>
              <a:rPr lang="en-US" sz="2000" dirty="0">
                <a:solidFill>
                  <a:srgbClr val="000000"/>
                </a:solidFill>
                <a:latin typeface="Arial" pitchFamily="34" charset="0"/>
                <a:ea typeface="Times New Roman" pitchFamily="18" charset="0"/>
                <a:cs typeface="Arial" pitchFamily="34" charset="0"/>
              </a:rPr>
              <a:t>keys  are specified.</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8401603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a:t>
            </a:r>
            <a:r>
              <a:rPr lang="en-US" sz="4000" b="1" i="1" dirty="0" smtClean="0">
                <a:solidFill>
                  <a:srgbClr val="FFFF00"/>
                </a:solidFill>
                <a:latin typeface="Arial" pitchFamily="34" charset="0"/>
                <a:cs typeface="Arial" pitchFamily="34" charset="0"/>
              </a:rPr>
              <a:t> Model </a:t>
            </a:r>
            <a:r>
              <a:rPr lang="en-US" sz="4000" b="1" i="1" dirty="0">
                <a:solidFill>
                  <a:srgbClr val="FFFF00"/>
                </a:solidFill>
                <a:latin typeface="Arial" pitchFamily="34" charset="0"/>
                <a:cs typeface="Arial" pitchFamily="34" charset="0"/>
              </a:rPr>
              <a:t>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Convert entities into tables.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relationships into foreign keys.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attributes into columns.</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gridCol w="1905000"/>
                <a:gridCol w="1981200"/>
                <a:gridCol w="1905002"/>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Relational Algebra</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r>
              <a:rPr lang="en-US" sz="2400" dirty="0" smtClean="0">
                <a:solidFill>
                  <a:srgbClr val="FF0000"/>
                </a:solidFill>
                <a:latin typeface="Verdana" panose="020B0604030504040204" pitchFamily="34" charset="0"/>
                <a:ea typeface="Verdana" panose="020B0604030504040204" pitchFamily="34" charset="0"/>
                <a:sym typeface="Symbol" panose="05050102010706020507" pitchFamily="18" charset="2"/>
              </a:rPr>
              <a: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smtClean="0">
                <a:solidFill>
                  <a:srgbClr val="006C86"/>
                </a:solidFill>
                <a:latin typeface="Open Sans"/>
              </a:rPr>
              <a:t>Branch { branch-ID, branch-name, branch-city, assets }</a:t>
            </a:r>
          </a:p>
          <a:p>
            <a:pPr>
              <a:buFont typeface="Monotype Sorts" pitchFamily="2" charset="2"/>
              <a:buNone/>
            </a:pPr>
            <a:r>
              <a:rPr lang="en-US" sz="2000" i="1" dirty="0" smtClean="0">
                <a:solidFill>
                  <a:srgbClr val="006C86"/>
                </a:solidFill>
                <a:latin typeface="Open Sans"/>
              </a:rPr>
              <a:t>Customer { customer-id, customer-name, customer-street, customer-only }</a:t>
            </a:r>
          </a:p>
          <a:p>
            <a:pPr>
              <a:buFont typeface="Monotype Sorts" pitchFamily="2" charset="2"/>
              <a:buNone/>
            </a:pPr>
            <a:r>
              <a:rPr lang="en-US" sz="2000" i="1" dirty="0" smtClean="0">
                <a:solidFill>
                  <a:srgbClr val="006C86"/>
                </a:solidFill>
                <a:latin typeface="Open Sans"/>
              </a:rPr>
              <a:t>Account { account-number, </a:t>
            </a:r>
            <a:r>
              <a:rPr lang="en-US" sz="2000" i="1" dirty="0">
                <a:solidFill>
                  <a:srgbClr val="006C86"/>
                </a:solidFill>
                <a:latin typeface="Open Sans"/>
              </a:rPr>
              <a:t>branch-ID</a:t>
            </a:r>
            <a:r>
              <a:rPr lang="en-US" sz="2000" i="1" dirty="0" smtClean="0">
                <a:solidFill>
                  <a:srgbClr val="006C86"/>
                </a:solidFill>
                <a:latin typeface="Open Sans"/>
              </a:rPr>
              <a:t>, balance }</a:t>
            </a:r>
          </a:p>
          <a:p>
            <a:pPr>
              <a:buFont typeface="Monotype Sorts" pitchFamily="2" charset="2"/>
              <a:buNone/>
            </a:pPr>
            <a:r>
              <a:rPr lang="en-US" sz="2000" i="1" dirty="0" smtClean="0">
                <a:solidFill>
                  <a:srgbClr val="006C86"/>
                </a:solidFill>
                <a:latin typeface="Open Sans"/>
              </a:rPr>
              <a:t>Loan { loan-number, </a:t>
            </a:r>
            <a:r>
              <a:rPr lang="en-US" sz="2000" i="1" dirty="0">
                <a:solidFill>
                  <a:srgbClr val="006C86"/>
                </a:solidFill>
                <a:latin typeface="Open Sans"/>
              </a:rPr>
              <a:t>branch-ID</a:t>
            </a:r>
            <a:r>
              <a:rPr lang="en-US" sz="2000" i="1" dirty="0" smtClean="0">
                <a:solidFill>
                  <a:srgbClr val="006C86"/>
                </a:solidFill>
                <a:latin typeface="Open Sans"/>
              </a:rPr>
              <a:t>, amount }</a:t>
            </a:r>
          </a:p>
          <a:p>
            <a:pPr>
              <a:buFont typeface="Monotype Sorts" pitchFamily="2" charset="2"/>
              <a:buNone/>
            </a:pPr>
            <a:r>
              <a:rPr lang="en-US" sz="2000" i="1" dirty="0" smtClean="0">
                <a:solidFill>
                  <a:srgbClr val="006C86"/>
                </a:solidFill>
                <a:latin typeface="Open Sans"/>
              </a:rPr>
              <a:t>Depositor { customer-id, account-number }</a:t>
            </a:r>
          </a:p>
          <a:p>
            <a:pPr>
              <a:buFont typeface="Monotype Sorts" pitchFamily="2" charset="2"/>
              <a:buNone/>
            </a:pPr>
            <a:r>
              <a:rPr lang="en-US" sz="2000" i="1" dirty="0" smtClean="0">
                <a:solidFill>
                  <a:srgbClr val="006C86"/>
                </a:solidFill>
                <a:latin typeface="Open Sans"/>
              </a:rPr>
              <a:t>Borrower { customer-id, loan-number }</a:t>
            </a:r>
          </a:p>
        </p:txBody>
      </p:sp>
    </p:spTree>
    <p:extLst>
      <p:ext uri="{BB962C8B-B14F-4D97-AF65-F5344CB8AC3E}">
        <p14:creationId xmlns="" xmlns:p14="http://schemas.microsoft.com/office/powerpoint/2010/main" val="39043295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smtClean="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smtClean="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smtClean="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smtClean="0">
                  <a:solidFill>
                    <a:schemeClr val="bg2">
                      <a:lumMod val="25000"/>
                    </a:schemeClr>
                  </a:solidFill>
                </a:rPr>
                <a:t>Union</a:t>
              </a:r>
            </a:p>
            <a:p>
              <a:pPr marL="342900" indent="-342900">
                <a:lnSpc>
                  <a:spcPct val="250000"/>
                </a:lnSpc>
                <a:buFont typeface="Arial" panose="020B0604020202020204" pitchFamily="34" charset="0"/>
                <a:buChar char="•"/>
              </a:pPr>
              <a:r>
                <a:rPr lang="en-IN" sz="2000" dirty="0" smtClean="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Rename</a:t>
              </a:r>
              <a:endParaRPr lang="en-IN" sz="2000" dirty="0">
                <a:solidFill>
                  <a:schemeClr val="bg2">
                    <a:lumMod val="25000"/>
                  </a:schemeClr>
                </a:solidFill>
              </a:endParaRP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a:t>
              </a:r>
              <a:r>
                <a:rPr lang="el-GR" sz="2400" dirty="0" smtClean="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 xmlns:p14="http://schemas.microsoft.com/office/powerpoint/2010/main" val="334768754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smtClean="0">
                <a:solidFill>
                  <a:srgbClr val="006C86"/>
                </a:solidFill>
                <a:latin typeface="Verdana" panose="020B0604030504040204" pitchFamily="34" charset="0"/>
                <a:ea typeface="Verdana" panose="020B0604030504040204" pitchFamily="34" charset="0"/>
              </a:rPr>
              <a:t>σ</a:t>
            </a:r>
            <a:r>
              <a:rPr lang="en-IN" sz="2800" dirty="0" smtClean="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smtClean="0">
              <a:solidFill>
                <a:srgbClr val="006C86"/>
              </a:solidFill>
              <a:latin typeface="Verdana" panose="020B0604030504040204" pitchFamily="34" charset="0"/>
              <a:ea typeface="Verdana" panose="020B0604030504040204" pitchFamily="34" charset="0"/>
            </a:endParaRPr>
          </a:p>
          <a:p>
            <a:r>
              <a:rPr lang="en-IN" sz="4000" i="1" baseline="-25000" dirty="0" smtClean="0">
                <a:solidFill>
                  <a:srgbClr val="006C86"/>
                </a:solidFill>
                <a:latin typeface="Verdana" panose="020B0604030504040204" pitchFamily="34" charset="0"/>
                <a:ea typeface="Verdana" panose="020B0604030504040204" pitchFamily="34" charset="0"/>
              </a:rPr>
              <a:t>p </a:t>
            </a:r>
            <a:r>
              <a:rPr lang="en-IN" dirty="0" smtClean="0">
                <a:solidFill>
                  <a:srgbClr val="006C86"/>
                </a:solidFill>
                <a:latin typeface="Verdana" panose="020B0604030504040204" pitchFamily="34" charset="0"/>
                <a:ea typeface="Verdana" panose="020B0604030504040204" pitchFamily="34" charset="0"/>
              </a:rPr>
              <a:t>would </a:t>
            </a:r>
            <a:r>
              <a:rPr lang="en-IN" dirty="0">
                <a:solidFill>
                  <a:srgbClr val="006C86"/>
                </a:solidFill>
                <a:latin typeface="Verdana" panose="020B0604030504040204" pitchFamily="34" charset="0"/>
                <a:ea typeface="Verdana" panose="020B0604030504040204" pitchFamily="34" charset="0"/>
              </a:rPr>
              <a:t>represent the condition for selection</a:t>
            </a:r>
            <a:r>
              <a:rPr lang="en-IN" baseline="-25000" dirty="0" smtClean="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smtClean="0">
                <a:solidFill>
                  <a:srgbClr val="006C86"/>
                </a:solidFill>
                <a:latin typeface="Verdana" panose="020B0604030504040204" pitchFamily="34" charset="0"/>
                <a:ea typeface="Verdana" panose="020B0604030504040204" pitchFamily="34" charset="0"/>
              </a:rPr>
              <a:t>(</a:t>
            </a:r>
            <a:r>
              <a:rPr lang="en-IN" sz="2800" dirty="0">
                <a:solidFill>
                  <a:srgbClr val="006C86"/>
                </a:solidFill>
                <a:latin typeface="Verdana" panose="020B0604030504040204" pitchFamily="34" charset="0"/>
                <a:ea typeface="Verdana" panose="020B0604030504040204" pitchFamily="34" charset="0"/>
              </a:rPr>
              <a:t>r</a:t>
            </a:r>
            <a:r>
              <a:rPr lang="en-IN" sz="2800" dirty="0" smtClean="0">
                <a:solidFill>
                  <a:srgbClr val="006C86"/>
                </a:solidFill>
                <a:latin typeface="Verdana" panose="020B0604030504040204" pitchFamily="34" charset="0"/>
                <a:ea typeface="Verdana" panose="020B0604030504040204" pitchFamily="34" charset="0"/>
              </a:rPr>
              <a:t>)</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t>
            </a:r>
            <a:r>
              <a:rPr lang="en-IN" dirty="0" smtClean="0">
                <a:solidFill>
                  <a:srgbClr val="006C86"/>
                </a:solidFill>
                <a:latin typeface="Verdana" panose="020B0604030504040204" pitchFamily="34" charset="0"/>
                <a:ea typeface="Verdana" panose="020B0604030504040204" pitchFamily="34" charset="0"/>
              </a:rPr>
              <a:t>    a </a:t>
            </a:r>
            <a:r>
              <a:rPr lang="en-IN" dirty="0">
                <a:solidFill>
                  <a:srgbClr val="006C86"/>
                </a:solidFill>
                <a:latin typeface="Verdana" panose="020B0604030504040204" pitchFamily="34" charset="0"/>
                <a:ea typeface="Verdana" panose="020B0604030504040204" pitchFamily="34" charset="0"/>
              </a:rPr>
              <a:t>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6" name="Rectangle 15"/>
          <p:cNvSpPr/>
          <p:nvPr/>
        </p:nvSpPr>
        <p:spPr>
          <a:xfrm>
            <a:off x="228601" y="41148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a:t>
            </a:r>
            <a:r>
              <a:rPr lang="en-IN" dirty="0" smtClean="0">
                <a:solidFill>
                  <a:srgbClr val="333333"/>
                </a:solidFill>
                <a:latin typeface="verdana" panose="020B0604030504040204" pitchFamily="34" charset="0"/>
              </a:rPr>
              <a:t>whose </a:t>
            </a:r>
            <a:r>
              <a:rPr lang="en-IN" dirty="0">
                <a:solidFill>
                  <a:srgbClr val="333333"/>
                </a:solidFill>
                <a:latin typeface="verdana" panose="020B0604030504040204" pitchFamily="34" charset="0"/>
              </a:rPr>
              <a:t>employee number is 7, or those whose date of birth is </a:t>
            </a:r>
            <a:r>
              <a:rPr lang="en-IN" dirty="0" smtClean="0">
                <a:solidFill>
                  <a:srgbClr val="333333"/>
                </a:solidFill>
                <a:latin typeface="verdana" panose="020B0604030504040204" pitchFamily="34" charset="0"/>
              </a:rPr>
              <a:t>‘01-Jan-1980’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smtClean="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a:t>
            </a:r>
            <a:r>
              <a:rPr lang="en-IN" sz="2800" baseline="-25000" dirty="0" smtClean="0">
                <a:solidFill>
                  <a:srgbClr val="C00000"/>
                </a:solidFill>
                <a:latin typeface="verdana" panose="020B0604030504040204" pitchFamily="34" charset="0"/>
              </a:rPr>
              <a:t>&lt;=’01-Jan-1980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empno=7 </a:t>
            </a:r>
            <a:r>
              <a:rPr lang="en-US" sz="3200" b="1" baseline="-25000" dirty="0" smtClean="0">
                <a:solidFill>
                  <a:srgbClr val="C00000"/>
                </a:solidFill>
                <a:latin typeface="verdana" panose="020B0604030504040204" pitchFamily="34" charset="0"/>
                <a:sym typeface="Symbol" panose="05050102010706020507" pitchFamily="18" charset="2"/>
              </a:rPr>
              <a:t></a:t>
            </a:r>
            <a:r>
              <a:rPr lang="en-IN" sz="2800" b="1" baseline="-250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dob=’01-Jan-1980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smtClean="0">
                <a:solidFill>
                  <a:srgbClr val="00B050"/>
                </a:solidFill>
              </a:rPr>
              <a:t>Returns the result to new relation.</a:t>
            </a:r>
            <a:endParaRPr lang="en-IN" sz="2400" dirty="0">
              <a:solidFill>
                <a:srgbClr val="00B050"/>
              </a:solidFill>
            </a:endParaRPr>
          </a:p>
        </p:txBody>
      </p:sp>
    </p:spTree>
    <p:extLst>
      <p:ext uri="{BB962C8B-B14F-4D97-AF65-F5344CB8AC3E}">
        <p14:creationId xmlns="" xmlns:p14="http://schemas.microsoft.com/office/powerpoint/2010/main" val="148714042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deptno=10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a:t>
            </a:r>
            <a:r>
              <a:rPr lang="en-IN" sz="2800" dirty="0" smtClean="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deptno=10</a:t>
            </a:r>
            <a:r>
              <a:rPr lang="en-IN" sz="2800" dirty="0" smtClean="0">
                <a:solidFill>
                  <a:srgbClr val="C00000"/>
                </a:solidFill>
                <a:latin typeface="verdana" panose="020B0604030504040204" pitchFamily="34" charset="0"/>
              </a:rPr>
              <a:t>(EMPLOYEE)</a:t>
            </a:r>
            <a:endParaRPr lang="en-IN" sz="2800" dirty="0">
              <a:solidFill>
                <a:srgbClr val="C00000"/>
              </a:solidFill>
              <a:latin typeface="verdana" panose="020B0604030504040204" pitchFamily="34" charset="0"/>
            </a:endParaRPr>
          </a:p>
        </p:txBody>
      </p:sp>
      <p:sp>
        <p:nvSpPr>
          <p:cNvPr id="12" name="Rectangle 11"/>
          <p:cNvSpPr/>
          <p:nvPr/>
        </p:nvSpPr>
        <p:spPr>
          <a:xfrm>
            <a:off x="228601" y="22860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tuples whose employee number </a:t>
            </a:r>
            <a:r>
              <a:rPr lang="en-IN" dirty="0" smtClean="0">
                <a:solidFill>
                  <a:srgbClr val="333333"/>
                </a:solidFill>
                <a:latin typeface="verdana" panose="020B0604030504040204" pitchFamily="34" charset="0"/>
              </a:rPr>
              <a:t>is &gt; 7 and department ID is 10</a:t>
            </a:r>
            <a:endParaRPr lang="en-IN" dirty="0"/>
          </a:p>
        </p:txBody>
      </p:sp>
    </p:spTree>
    <p:extLst>
      <p:ext uri="{BB962C8B-B14F-4D97-AF65-F5344CB8AC3E}">
        <p14:creationId xmlns="" xmlns:p14="http://schemas.microsoft.com/office/powerpoint/2010/main" val="350442989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Project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smtClean="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smtClean="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a:t>
            </a:r>
            <a:r>
              <a:rPr lang="en-IN" dirty="0" smtClean="0">
                <a:solidFill>
                  <a:srgbClr val="006C86"/>
                </a:solidFill>
                <a:latin typeface="Verdana" panose="020B0604030504040204" pitchFamily="34" charset="0"/>
                <a:ea typeface="Verdana" panose="020B0604030504040204" pitchFamily="34" charset="0"/>
              </a:rPr>
              <a:t>Relation </a:t>
            </a:r>
            <a:r>
              <a:rPr lang="en-IN" dirty="0">
                <a:solidFill>
                  <a:srgbClr val="006C86"/>
                </a:solidFill>
                <a:latin typeface="Verdana" panose="020B0604030504040204" pitchFamily="34" charset="0"/>
                <a:ea typeface="Verdana" panose="020B0604030504040204" pitchFamily="34" charset="0"/>
              </a:rPr>
              <a:t>or the Table from which we are making a selection of the tuples</a:t>
            </a:r>
            <a:r>
              <a:rPr lang="en-IN" dirty="0" smtClean="0">
                <a:solidFill>
                  <a:srgbClr val="006C86"/>
                </a:solidFill>
                <a:latin typeface="Verdana" panose="020B0604030504040204" pitchFamily="34" charset="0"/>
                <a:ea typeface="Verdana" panose="020B0604030504040204" pitchFamily="34" charset="0"/>
              </a:rPr>
              <a:t>.</a:t>
            </a:r>
            <a:endParaRPr lang="en-IN" dirty="0">
              <a:solidFill>
                <a:srgbClr val="006C86"/>
              </a:solidFill>
              <a:latin typeface="Verdana" panose="020B0604030504040204" pitchFamily="34" charset="0"/>
              <a:ea typeface="Verdana" panose="020B0604030504040204" pitchFamily="34" charset="0"/>
            </a:endParaRP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or </a:t>
            </a:r>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a:t>
            </a:r>
            <a:r>
              <a:rPr lang="en-IN" dirty="0">
                <a:solidFill>
                  <a:srgbClr val="333333"/>
                </a:solidFill>
                <a:latin typeface="verdana" panose="020B0604030504040204" pitchFamily="34" charset="0"/>
              </a:rPr>
              <a:t>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a:t>
            </a:r>
            <a:r>
              <a:rPr lang="en-IN" sz="2800" dirty="0" smtClean="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Tree>
    <p:extLst>
      <p:ext uri="{BB962C8B-B14F-4D97-AF65-F5344CB8AC3E}">
        <p14:creationId xmlns="" xmlns:p14="http://schemas.microsoft.com/office/powerpoint/2010/main" val="366309455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smtClean="0"/>
              <a:t>UNION</a:t>
            </a:r>
            <a:endParaRPr lang="en-IN" dirty="0"/>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Union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smtClean="0">
                <a:latin typeface="Verdana" panose="020B0604030504040204" pitchFamily="34" charset="0"/>
                <a:ea typeface="Verdana" panose="020B0604030504040204" pitchFamily="34" charset="0"/>
              </a:rPr>
              <a:t>r</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and </a:t>
            </a:r>
            <a:r>
              <a:rPr lang="en-IN" sz="2000" b="1" i="1" dirty="0" smtClean="0">
                <a:latin typeface="Verdana" panose="020B0604030504040204" pitchFamily="34" charset="0"/>
                <a:ea typeface="Verdana" panose="020B0604030504040204" pitchFamily="34" charset="0"/>
              </a:rPr>
              <a:t>s</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rPr>
              <a:t>U</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smtClean="0">
                <a:latin typeface="Verdana" panose="020B0604030504040204" pitchFamily="34" charset="0"/>
                <a:ea typeface="Verdana" panose="020B0604030504040204" pitchFamily="34" charset="0"/>
              </a:rPr>
              <a:t>Selects the </a:t>
            </a:r>
            <a:r>
              <a:rPr lang="en-IN" dirty="0">
                <a:latin typeface="Verdana" panose="020B0604030504040204" pitchFamily="34" charset="0"/>
                <a:ea typeface="Verdana" panose="020B0604030504040204" pitchFamily="34" charset="0"/>
              </a:rPr>
              <a:t>customer name who have either purchased a book or a computer or both.</a:t>
            </a:r>
          </a:p>
        </p:txBody>
      </p:sp>
    </p:spTree>
    <p:extLst>
      <p:ext uri="{BB962C8B-B14F-4D97-AF65-F5344CB8AC3E}">
        <p14:creationId xmlns="" xmlns:p14="http://schemas.microsoft.com/office/powerpoint/2010/main" val="177600652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Intersection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smtClean="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smtClean="0"/>
              <a:t>INTERSECTION</a:t>
            </a:r>
            <a:endParaRPr lang="en-IN" dirty="0"/>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 xmlns:p14="http://schemas.microsoft.com/office/powerpoint/2010/main" val="384459069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Minus</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447800" y="1269831"/>
              <a:ext cx="603050"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ea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smtClean="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BOOK but not </a:t>
            </a:r>
            <a:r>
              <a:rPr lang="en-IN" dirty="0">
                <a:latin typeface="Verdana" panose="020B0604030504040204" pitchFamily="34" charset="0"/>
                <a:ea typeface="Verdana" panose="020B0604030504040204" pitchFamily="34" charset="0"/>
              </a:rPr>
              <a:t>a </a:t>
            </a:r>
            <a:r>
              <a:rPr lang="en-IN" dirty="0" smtClean="0">
                <a:latin typeface="Verdana" panose="020B0604030504040204" pitchFamily="34" charset="0"/>
                <a:ea typeface="Verdana" panose="020B0604030504040204" pitchFamily="34" charset="0"/>
              </a:rPr>
              <a:t>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COMPUTER but </a:t>
            </a:r>
            <a:r>
              <a:rPr lang="en-IN" dirty="0">
                <a:latin typeface="Verdana" panose="020B0604030504040204" pitchFamily="34" charset="0"/>
                <a:ea typeface="Verdana" panose="020B0604030504040204" pitchFamily="34" charset="0"/>
              </a:rPr>
              <a:t>not a </a:t>
            </a:r>
            <a:r>
              <a:rPr lang="en-IN" dirty="0" smtClean="0">
                <a:latin typeface="Verdana" panose="020B0604030504040204" pitchFamily="34" charset="0"/>
                <a:ea typeface="Verdana" panose="020B0604030504040204" pitchFamily="34" charset="0"/>
              </a:rPr>
              <a:t>BOOK.</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 xmlns:p14="http://schemas.microsoft.com/office/powerpoint/2010/main" val="2383985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bl>
          </a:graphicData>
        </a:graphic>
      </p:graphicFrame>
    </p:spTree>
    <p:extLst>
      <p:ext uri="{BB962C8B-B14F-4D97-AF65-F5344CB8AC3E}">
        <p14:creationId xmlns="" xmlns:p14="http://schemas.microsoft.com/office/powerpoint/2010/main" val="82778810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CARTESIAN PRODUCT</a:t>
            </a:r>
            <a:endParaRPr lang="en-IN" dirty="0">
              <a:solidFill>
                <a:schemeClr val="bg2">
                  <a:lumMod val="25000"/>
                </a:schemeClr>
              </a:solidFill>
            </a:endParaRP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ea typeface="Verdana" panose="020B0604030504040204" pitchFamily="34" charset="0"/>
              </a:rPr>
              <a:t>X</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Tree>
    <p:extLst>
      <p:ext uri="{BB962C8B-B14F-4D97-AF65-F5344CB8AC3E}">
        <p14:creationId xmlns="" xmlns:p14="http://schemas.microsoft.com/office/powerpoint/2010/main" val="120862597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smtClean="0"/>
              <a:t>Find all loans of over $1200</a:t>
            </a:r>
            <a:r>
              <a:rPr lang="en-US" sz="2200" dirty="0" smtClean="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a:t>
            </a:r>
            <a:r>
              <a:rPr lang="en-US" sz="2200" i="0" dirty="0" smtClean="0">
                <a:latin typeface="Gill Sans MT (Body)"/>
              </a:rPr>
              <a:t>$120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lang="en-US" sz="4000" i="0" dirty="0">
              <a:solidFill>
                <a:srgbClr val="006C86"/>
              </a:solidFill>
            </a:endParaRP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kumimoji="0" lang="en-US" sz="4000" i="0" dirty="0">
              <a:solidFill>
                <a:srgbClr val="006C86"/>
              </a:solidFill>
            </a:endParaRPr>
          </a:p>
        </p:txBody>
      </p:sp>
    </p:spTree>
    <p:extLst>
      <p:ext uri="{BB962C8B-B14F-4D97-AF65-F5344CB8AC3E}">
        <p14:creationId xmlns="" xmlns:p14="http://schemas.microsoft.com/office/powerpoint/2010/main" val="324666086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Tree>
    <p:extLst>
      <p:ext uri="{BB962C8B-B14F-4D97-AF65-F5344CB8AC3E}">
        <p14:creationId xmlns="" xmlns:p14="http://schemas.microsoft.com/office/powerpoint/2010/main" val="131614533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Closure of Attributes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55435340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Closure of attributes</a:t>
            </a:r>
            <a:endParaRPr lang="en-IN" dirty="0">
              <a:solidFill>
                <a:schemeClr val="bg2">
                  <a:lumMod val="25000"/>
                </a:schemeClr>
              </a:solidFill>
            </a:endParaRP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smtClean="0"/>
              <a:t>R (A B C D E F)</a:t>
            </a:r>
            <a:endParaRPr lang="en-IN" sz="2800" dirty="0"/>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smtClean="0"/>
              <a:t>Relation</a:t>
            </a:r>
            <a:endParaRPr lang="en-IN" sz="2000" dirty="0"/>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smtClean="0"/>
              <a:t>Attributes</a:t>
            </a:r>
            <a:endParaRPr lang="en-IN" sz="2000" dirty="0"/>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429369976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Tree>
    <p:extLst>
      <p:ext uri="{BB962C8B-B14F-4D97-AF65-F5344CB8AC3E}">
        <p14:creationId xmlns:p14="http://schemas.microsoft.com/office/powerpoint/2010/main" xmlns="" val="392195458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lvl="0" algn="r"/>
            <a:r>
              <a:rPr lang="en-US" sz="3200" b="1" i="1" dirty="0" smtClean="0">
                <a:solidFill>
                  <a:srgbClr val="FFFF00"/>
                </a:solidFill>
                <a:latin typeface="Arial" pitchFamily="34" charset="0"/>
                <a:cs typeface="Arial" pitchFamily="34" charset="0"/>
              </a:rPr>
              <a:t>Anomalies </a:t>
            </a:r>
            <a:r>
              <a:rPr lang="en-US" sz="3200" b="1" i="1" dirty="0">
                <a:solidFill>
                  <a:srgbClr val="FFFF00"/>
                </a:solidFill>
                <a:latin typeface="Arial" pitchFamily="34" charset="0"/>
                <a:cs typeface="Arial" pitchFamily="34" charset="0"/>
              </a:rPr>
              <a:t>in </a:t>
            </a:r>
            <a:r>
              <a:rPr lang="en-US" sz="3200" b="1" i="1" dirty="0" smtClean="0">
                <a:solidFill>
                  <a:srgbClr val="FFFF00"/>
                </a:solidFill>
                <a:latin typeface="Arial" pitchFamily="34" charset="0"/>
                <a:cs typeface="Arial" pitchFamily="34" charset="0"/>
              </a:rPr>
              <a:t>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1"/>
            <a:ext cx="8839200" cy="461665"/>
          </a:xfrm>
          <a:prstGeom prst="rect">
            <a:avLst/>
          </a:prstGeom>
        </p:spPr>
        <p:txBody>
          <a:bodyPr wrap="square">
            <a:spAutoFit/>
          </a:bodyPr>
          <a:lstStyle/>
          <a:p>
            <a:r>
              <a:rPr lang="en-US" sz="2400" b="1" dirty="0" smtClean="0"/>
              <a:t>Student</a:t>
            </a:r>
            <a:r>
              <a:rPr lang="en-US" sz="2400" dirty="0" smtClean="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231577" y="1571614"/>
          <a:ext cx="8680845" cy="2786080"/>
        </p:xfrm>
        <a:graphic>
          <a:graphicData uri="http://schemas.openxmlformats.org/drawingml/2006/table">
            <a:tbl>
              <a:tblPr/>
              <a:tblGrid>
                <a:gridCol w="1736169"/>
                <a:gridCol w="1736169"/>
                <a:gridCol w="1736169"/>
                <a:gridCol w="1736169"/>
                <a:gridCol w="1736169"/>
              </a:tblGrid>
              <a:tr h="557216">
                <a:tc>
                  <a:txBody>
                    <a:bodyPr/>
                    <a:lstStyle/>
                    <a:p>
                      <a:pPr algn="ctr" fontAlgn="t"/>
                      <a:r>
                        <a:rPr lang="en-US" b="1" dirty="0">
                          <a:solidFill>
                            <a:schemeClr val="tx2">
                              <a:lumMod val="75000"/>
                            </a:schemeClr>
                          </a:solidFill>
                        </a:rPr>
                        <a:t>rollno</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557216">
                <a:tc>
                  <a:txBody>
                    <a:bodyPr/>
                    <a:lstStyle/>
                    <a:p>
                      <a:pPr fontAlgn="t"/>
                      <a:r>
                        <a:rPr lang="en-US"/>
                        <a:t>401</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a:t>402</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a:t>403</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dirty="0"/>
                        <a:t>404</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bl>
          </a:graphicData>
        </a:graphic>
      </p:graphicFrame>
    </p:spTree>
    <p:extLst>
      <p:ext uri="{BB962C8B-B14F-4D97-AF65-F5344CB8AC3E}">
        <p14:creationId xmlns:p14="http://schemas.microsoft.com/office/powerpoint/2010/main" xmlns="" val="62653191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INSERT, UPDATE, and DELETE </a:t>
            </a:r>
            <a:r>
              <a:rPr lang="en-IN" sz="3200" b="1" i="1" dirty="0" smtClean="0">
                <a:solidFill>
                  <a:srgbClr val="FFFF00"/>
                </a:solidFill>
                <a:latin typeface="Arial" pitchFamily="34" charset="0"/>
                <a:cs typeface="Arial" pitchFamily="34" charset="0"/>
              </a:rPr>
              <a:t>ANOMALY</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69090"/>
            <a:ext cx="8839200" cy="1938992"/>
          </a:xfrm>
          <a:prstGeom prst="rect">
            <a:avLst/>
          </a:prstGeom>
          <a:solidFill>
            <a:schemeClr val="accent3">
              <a:lumMod val="40000"/>
              <a:lumOff val="60000"/>
            </a:schemeClr>
          </a:solidFill>
        </p:spPr>
        <p:txBody>
          <a:bodyPr wrap="square">
            <a:spAutoFit/>
          </a:bodyPr>
          <a:lstStyle/>
          <a:p>
            <a:r>
              <a:rPr lang="en-IN" sz="2000" b="1" dirty="0" smtClean="0">
                <a:latin typeface="Arial" panose="020B0604020202020204" pitchFamily="34" charset="0"/>
                <a:cs typeface="Arial" panose="020B0604020202020204" pitchFamily="34" charset="0"/>
              </a:rPr>
              <a:t>Insert anomaly</a:t>
            </a:r>
            <a:r>
              <a:rPr lang="en-IN" sz="2000" dirty="0" smtClean="0">
                <a:latin typeface="Arial" panose="020B0604020202020204" pitchFamily="34" charset="0"/>
                <a:cs typeface="Arial" panose="020B0604020202020204" pitchFamily="34" charset="0"/>
              </a:rPr>
              <a:t>: </a:t>
            </a:r>
            <a:r>
              <a:rPr lang="en-US" sz="2000" dirty="0" smtClean="0"/>
              <a:t>Suppose for a new admission, until and unless a student opts for a branch, data of the student cannot be inserted, or else we will have to set the branch information as </a:t>
            </a:r>
            <a:r>
              <a:rPr lang="en-US" sz="2000" b="1" dirty="0" smtClean="0"/>
              <a:t>NULL</a:t>
            </a:r>
            <a:r>
              <a:rPr lang="en-US" sz="2000" dirty="0" smtClean="0"/>
              <a:t>.</a:t>
            </a:r>
          </a:p>
          <a:p>
            <a:r>
              <a:rPr lang="en-US" sz="2000" dirty="0" smtClean="0"/>
              <a:t>Also, if we have to insert data of 100 students of same branch, then the branch information will be repeated for all those 100 students.</a:t>
            </a:r>
          </a:p>
          <a:p>
            <a:r>
              <a:rPr lang="en-US" sz="2000" dirty="0" smtClean="0"/>
              <a:t>These scenarios are nothing but </a:t>
            </a:r>
            <a:r>
              <a:rPr lang="en-US" sz="2000" b="1" dirty="0" smtClean="0"/>
              <a:t>Insertion anomalies</a:t>
            </a:r>
            <a:r>
              <a:rPr lang="en-US" sz="2000" dirty="0" smtClean="0"/>
              <a:t>.</a:t>
            </a:r>
          </a:p>
        </p:txBody>
      </p:sp>
      <p:sp>
        <p:nvSpPr>
          <p:cNvPr id="3" name="Rectangle 2"/>
          <p:cNvSpPr/>
          <p:nvPr/>
        </p:nvSpPr>
        <p:spPr>
          <a:xfrm>
            <a:off x="152400" y="3127718"/>
            <a:ext cx="8839200" cy="132343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t>
            </a:r>
            <a:r>
              <a:rPr lang="en-IN" sz="2000" b="1" dirty="0" smtClean="0">
                <a:latin typeface="Arial" panose="020B0604020202020204" pitchFamily="34" charset="0"/>
                <a:cs typeface="Arial" panose="020B0604020202020204" pitchFamily="34" charset="0"/>
              </a:rPr>
              <a:t>anomaly</a:t>
            </a:r>
            <a:r>
              <a:rPr lang="en-US" sz="2000" dirty="0" smtClean="0"/>
              <a:t>What if Mr. X leaves the college? or is no longer the HOD of computer science department? In that case all the student records will have to be updated, and if by mistake we miss any record, it will lead to data inconsistency. This is </a:t>
            </a:r>
            <a:r>
              <a:rPr lang="en-US" sz="2000" b="1" dirty="0" smtClean="0"/>
              <a:t>Updation anomaly</a:t>
            </a:r>
            <a:r>
              <a:rPr lang="en-US" sz="2000" dirty="0" smtClean="0"/>
              <a:t>.</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152400" y="4770792"/>
            <a:ext cx="8839200" cy="132343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US" sz="2000" dirty="0" smtClean="0"/>
              <a:t>In our </a:t>
            </a:r>
            <a:r>
              <a:rPr lang="en-US" sz="2000" b="1" dirty="0" smtClean="0"/>
              <a:t>Student</a:t>
            </a:r>
            <a:r>
              <a:rPr lang="en-US" sz="2000" dirty="0" smtClean="0"/>
              <a:t> table, two different informations are kept together, Student information and Branch information. Hence, at the end of the academic year, if student records are deleted, we will also lose the branch information. This is </a:t>
            </a:r>
            <a:r>
              <a:rPr lang="en-US" sz="2000" b="1" dirty="0" smtClean="0"/>
              <a:t>Deletion anomaly.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2408683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000100" y="3276600"/>
            <a:ext cx="7072362" cy="1631216"/>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xmlns="" val="25029548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357158" y="642918"/>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2271432737"/>
              </p:ext>
            </p:extLst>
          </p:nvPr>
        </p:nvGraphicFramePr>
        <p:xfrm>
          <a:off x="357159" y="1928802"/>
          <a:ext cx="8501120" cy="1981200"/>
        </p:xfrm>
        <a:graphic>
          <a:graphicData uri="http://schemas.openxmlformats.org/drawingml/2006/table">
            <a:tbl>
              <a:tblPr/>
              <a:tblGrid>
                <a:gridCol w="1685566">
                  <a:extLst>
                    <a:ext uri="{9D8B030D-6E8A-4147-A177-3AD203B41FA5}">
                      <a16:colId xmlns:a16="http://schemas.microsoft.com/office/drawing/2014/main" xmlns="" val="20000"/>
                    </a:ext>
                  </a:extLst>
                </a:gridCol>
                <a:gridCol w="1978709">
                  <a:extLst>
                    <a:ext uri="{9D8B030D-6E8A-4147-A177-3AD203B41FA5}">
                      <a16:colId xmlns:a16="http://schemas.microsoft.com/office/drawing/2014/main" xmlns="" val="20001"/>
                    </a:ext>
                  </a:extLst>
                </a:gridCol>
                <a:gridCol w="1978709">
                  <a:extLst>
                    <a:ext uri="{9D8B030D-6E8A-4147-A177-3AD203B41FA5}">
                      <a16:colId xmlns:a16="http://schemas.microsoft.com/office/drawing/2014/main" xmlns="" val="20002"/>
                    </a:ext>
                  </a:extLst>
                </a:gridCol>
                <a:gridCol w="2858136">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smtClean="0">
                          <a:solidFill>
                            <a:srgbClr val="222222"/>
                          </a:solidFill>
                          <a:effectLst/>
                        </a:rPr>
                        <a:t>Prof. 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smtClean="0">
                          <a:solidFill>
                            <a:srgbClr val="222222"/>
                          </a:solidFill>
                          <a:effectLst/>
                        </a:rPr>
                        <a:t>Prof. John</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smtClean="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xmlns="" val="10003"/>
                  </a:ext>
                </a:extLst>
              </a:tr>
            </a:tbl>
          </a:graphicData>
        </a:graphic>
      </p:graphicFrame>
      <p:sp>
        <p:nvSpPr>
          <p:cNvPr id="6" name="Rectangle 1"/>
          <p:cNvSpPr>
            <a:spLocks noChangeArrowheads="1"/>
          </p:cNvSpPr>
          <p:nvPr/>
        </p:nvSpPr>
        <p:spPr bwMode="auto">
          <a:xfrm>
            <a:off x="1257301" y="2420832"/>
            <a:ext cx="184731"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atin typeface="Arial" panose="020B0604020202020204" pitchFamily="34" charset="0"/>
              </a:rPr>
              <a:t/>
            </a: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357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a:t>
            </a:r>
            <a:r>
              <a:rPr lang="en-US" dirty="0" smtClean="0">
                <a:solidFill>
                  <a:srgbClr val="C41A1A"/>
                </a:solidFill>
                <a:latin typeface="Open sans"/>
              </a:rPr>
              <a:t>Ronald </a:t>
            </a:r>
            <a:r>
              <a:rPr lang="en-US" dirty="0">
                <a:solidFill>
                  <a:srgbClr val="C41A1A"/>
                </a:solidFill>
                <a:latin typeface="Open sans"/>
              </a:rPr>
              <a:t>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xmlns="" val="28673320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257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xmlns="" val="2887171470"/>
              </p:ext>
            </p:extLst>
          </p:nvPr>
        </p:nvGraphicFramePr>
        <p:xfrm>
          <a:off x="1152648" y="2308969"/>
          <a:ext cx="6848352" cy="1280160"/>
        </p:xfrm>
        <a:graphic>
          <a:graphicData uri="http://schemas.openxmlformats.org/drawingml/2006/table">
            <a:tbl>
              <a:tblPr/>
              <a:tblGrid>
                <a:gridCol w="2282784">
                  <a:extLst>
                    <a:ext uri="{9D8B030D-6E8A-4147-A177-3AD203B41FA5}">
                      <a16:colId xmlns:a16="http://schemas.microsoft.com/office/drawing/2014/main" xmlns="" val="20000"/>
                    </a:ext>
                  </a:extLst>
                </a:gridCol>
                <a:gridCol w="2282784">
                  <a:extLst>
                    <a:ext uri="{9D8B030D-6E8A-4147-A177-3AD203B41FA5}">
                      <a16:colId xmlns:a16="http://schemas.microsoft.com/office/drawing/2014/main" xmlns="" val="20001"/>
                    </a:ext>
                  </a:extLst>
                </a:gridCol>
                <a:gridCol w="2282784">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smtClean="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smtClean="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xmlns="" val="1055756385"/>
              </p:ext>
            </p:extLst>
          </p:nvPr>
        </p:nvGraphicFramePr>
        <p:xfrm>
          <a:off x="1147454" y="4389120"/>
          <a:ext cx="6858000" cy="1706880"/>
        </p:xfrm>
        <a:graphic>
          <a:graphicData uri="http://schemas.openxmlformats.org/drawingml/2006/table">
            <a:tbl>
              <a:tblPr/>
              <a:tblGrid>
                <a:gridCol w="2286000">
                  <a:extLst>
                    <a:ext uri="{9D8B030D-6E8A-4147-A177-3AD203B41FA5}">
                      <a16:colId xmlns:a16="http://schemas.microsoft.com/office/drawing/2014/main" xmlns="" val="20000"/>
                    </a:ext>
                  </a:extLst>
                </a:gridCol>
                <a:gridCol w="2286000">
                  <a:extLst>
                    <a:ext uri="{9D8B030D-6E8A-4147-A177-3AD203B41FA5}">
                      <a16:colId xmlns:a16="http://schemas.microsoft.com/office/drawing/2014/main" xmlns="" val="20001"/>
                    </a:ext>
                  </a:extLst>
                </a:gridCol>
                <a:gridCol w="2286000">
                  <a:extLst>
                    <a:ext uri="{9D8B030D-6E8A-4147-A177-3AD203B41FA5}">
                      <a16:colId xmlns:a16="http://schemas.microsoft.com/office/drawing/2014/main" xmlns=""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1143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143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xmlns="" val="174913710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000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3549854271"/>
              </p:ext>
            </p:extLst>
          </p:nvPr>
        </p:nvGraphicFramePr>
        <p:xfrm>
          <a:off x="1143000" y="1752600"/>
          <a:ext cx="6858000" cy="1334546"/>
        </p:xfrm>
        <a:graphic>
          <a:graphicData uri="http://schemas.openxmlformats.org/drawingml/2006/table">
            <a:tbl>
              <a:tblPr/>
              <a:tblGrid>
                <a:gridCol w="3429000">
                  <a:extLst>
                    <a:ext uri="{9D8B030D-6E8A-4147-A177-3AD203B41FA5}">
                      <a16:colId xmlns:a16="http://schemas.microsoft.com/office/drawing/2014/main" xmlns="" val="20000"/>
                    </a:ext>
                  </a:extLst>
                </a:gridCol>
                <a:gridCol w="3429000">
                  <a:extLst>
                    <a:ext uri="{9D8B030D-6E8A-4147-A177-3AD203B41FA5}">
                      <a16:colId xmlns:a16="http://schemas.microsoft.com/office/drawing/2014/main" xmlns=""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481106">
                <a:tc>
                  <a:txBody>
                    <a:bodyPr/>
                    <a:lstStyle/>
                    <a:p>
                      <a:pPr algn="l" fontAlgn="t"/>
                      <a:r>
                        <a:rPr lang="en-US" dirty="0" smtClean="0">
                          <a:solidFill>
                            <a:srgbClr val="222222"/>
                          </a:solidFill>
                          <a:effectLst/>
                        </a:rPr>
                        <a:t>Prof. 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292847">
                <a:tc>
                  <a:txBody>
                    <a:bodyPr/>
                    <a:lstStyle/>
                    <a:p>
                      <a:pPr algn="l" fontAlgn="t"/>
                      <a:r>
                        <a:rPr lang="en-US" dirty="0" smtClean="0">
                          <a:solidFill>
                            <a:srgbClr val="222222"/>
                          </a:solidFill>
                          <a:effectLst/>
                        </a:rPr>
                        <a:t>Prof. John</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sp>
        <p:nvSpPr>
          <p:cNvPr id="4" name="Rectangle 3"/>
          <p:cNvSpPr/>
          <p:nvPr/>
        </p:nvSpPr>
        <p:spPr>
          <a:xfrm>
            <a:off x="285720" y="3276602"/>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smtClean="0">
                <a:solidFill>
                  <a:srgbClr val="222222"/>
                </a:solidFill>
              </a:rPr>
              <a:t>Ronald</a:t>
            </a:r>
            <a:r>
              <a:rPr lang="en-US" dirty="0" smtClean="0">
                <a:solidFill>
                  <a:srgbClr val="333333"/>
                </a:solidFill>
                <a:latin typeface="Open sans"/>
              </a:rPr>
              <a:t>.</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xmlns="" val="1297513087"/>
              </p:ext>
            </p:extLst>
          </p:nvPr>
        </p:nvGraphicFramePr>
        <p:xfrm>
          <a:off x="1143000" y="4572008"/>
          <a:ext cx="6858000" cy="1706880"/>
        </p:xfrm>
        <a:graphic>
          <a:graphicData uri="http://schemas.openxmlformats.org/drawingml/2006/table">
            <a:tbl>
              <a:tblPr/>
              <a:tblGrid>
                <a:gridCol w="3429000">
                  <a:extLst>
                    <a:ext uri="{9D8B030D-6E8A-4147-A177-3AD203B41FA5}">
                      <a16:colId xmlns:a16="http://schemas.microsoft.com/office/drawing/2014/main" xmlns="" val="20000"/>
                    </a:ext>
                  </a:extLst>
                </a:gridCol>
                <a:gridCol w="3429000">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smtClean="0">
                          <a:solidFill>
                            <a:srgbClr val="222222"/>
                          </a:solidFill>
                          <a:effectLst/>
                        </a:rPr>
                        <a:t>Prof. 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smtClean="0">
                          <a:solidFill>
                            <a:srgbClr val="222222"/>
                          </a:solidFill>
                          <a:effectLst/>
                        </a:rPr>
                        <a:t>Prof. 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smtClean="0">
                          <a:solidFill>
                            <a:srgbClr val="222222"/>
                          </a:solidFill>
                          <a:effectLst/>
                        </a:rPr>
                        <a:t>Prof. John</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xmlns="" val="395710160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785786" y="838200"/>
            <a:ext cx="7572428"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0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857224" y="2500306"/>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xmlns="" val="1031253679"/>
              </p:ext>
            </p:extLst>
          </p:nvPr>
        </p:nvGraphicFramePr>
        <p:xfrm>
          <a:off x="357155" y="4143380"/>
          <a:ext cx="8429686" cy="2133600"/>
        </p:xfrm>
        <a:graphic>
          <a:graphicData uri="http://schemas.openxmlformats.org/drawingml/2006/table">
            <a:tbl>
              <a:tblPr/>
              <a:tblGrid>
                <a:gridCol w="4214843">
                  <a:extLst>
                    <a:ext uri="{9D8B030D-6E8A-4147-A177-3AD203B41FA5}">
                      <a16:colId xmlns:a16="http://schemas.microsoft.com/office/drawing/2014/main" xmlns="" val="20000"/>
                    </a:ext>
                  </a:extLst>
                </a:gridCol>
                <a:gridCol w="4214843">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398372100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606675" y="571481"/>
            <a:ext cx="7609137" cy="1015663"/>
          </a:xfrm>
          <a:prstGeom prst="rect">
            <a:avLst/>
          </a:prstGeom>
        </p:spPr>
        <p:txBody>
          <a:bodyPr wrap="square">
            <a:spAutoFit/>
          </a:bodyPr>
          <a:lstStyle/>
          <a:p>
            <a:pPr algn="just"/>
            <a:r>
              <a:rPr lang="en-US" sz="2000" dirty="0" smtClean="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xmlns="" val="2056134691"/>
              </p:ext>
            </p:extLst>
          </p:nvPr>
        </p:nvGraphicFramePr>
        <p:xfrm>
          <a:off x="571472" y="2288846"/>
          <a:ext cx="7858180" cy="1706880"/>
        </p:xfrm>
        <a:graphic>
          <a:graphicData uri="http://schemas.openxmlformats.org/drawingml/2006/table">
            <a:tbl>
              <a:tblPr/>
              <a:tblGrid>
                <a:gridCol w="3929090">
                  <a:extLst>
                    <a:ext uri="{9D8B030D-6E8A-4147-A177-3AD203B41FA5}">
                      <a16:colId xmlns:a16="http://schemas.microsoft.com/office/drawing/2014/main" xmlns="" val="20000"/>
                    </a:ext>
                  </a:extLst>
                </a:gridCol>
                <a:gridCol w="3929090">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1" name="Rectangle 10"/>
          <p:cNvSpPr/>
          <p:nvPr/>
        </p:nvSpPr>
        <p:spPr>
          <a:xfrm>
            <a:off x="571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71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xmlns="" val="2993486030"/>
              </p:ext>
            </p:extLst>
          </p:nvPr>
        </p:nvGraphicFramePr>
        <p:xfrm>
          <a:off x="589157" y="4605326"/>
          <a:ext cx="7839472" cy="2133600"/>
        </p:xfrm>
        <a:graphic>
          <a:graphicData uri="http://schemas.openxmlformats.org/drawingml/2006/table">
            <a:tbl>
              <a:tblPr/>
              <a:tblGrid>
                <a:gridCol w="3919736">
                  <a:extLst>
                    <a:ext uri="{9D8B030D-6E8A-4147-A177-3AD203B41FA5}">
                      <a16:colId xmlns:a16="http://schemas.microsoft.com/office/drawing/2014/main" xmlns="" val="20000"/>
                    </a:ext>
                  </a:extLst>
                </a:gridCol>
                <a:gridCol w="3919736">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420917954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8" name="Rectangle 7"/>
          <p:cNvSpPr/>
          <p:nvPr/>
        </p:nvSpPr>
        <p:spPr>
          <a:xfrm>
            <a:off x="500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3108957532"/>
              </p:ext>
            </p:extLst>
          </p:nvPr>
        </p:nvGraphicFramePr>
        <p:xfrm>
          <a:off x="-1" y="3222318"/>
          <a:ext cx="9144000" cy="1706880"/>
        </p:xfrm>
        <a:graphic>
          <a:graphicData uri="http://schemas.openxmlformats.org/drawingml/2006/table">
            <a:tbl>
              <a:tblPr/>
              <a:tblGrid>
                <a:gridCol w="1828800">
                  <a:extLst>
                    <a:ext uri="{9D8B030D-6E8A-4147-A177-3AD203B41FA5}">
                      <a16:colId xmlns:a16="http://schemas.microsoft.com/office/drawing/2014/main" xmlns="" val="20000"/>
                    </a:ext>
                  </a:extLst>
                </a:gridCol>
                <a:gridCol w="2133600">
                  <a:extLst>
                    <a:ext uri="{9D8B030D-6E8A-4147-A177-3AD203B41FA5}">
                      <a16:colId xmlns:a16="http://schemas.microsoft.com/office/drawing/2014/main" xmlns="" val="20001"/>
                    </a:ext>
                  </a:extLst>
                </a:gridCol>
                <a:gridCol w="2133600">
                  <a:extLst>
                    <a:ext uri="{9D8B030D-6E8A-4147-A177-3AD203B41FA5}">
                      <a16:colId xmlns:a16="http://schemas.microsoft.com/office/drawing/2014/main" xmlns="" val="20002"/>
                    </a:ext>
                  </a:extLst>
                </a:gridCol>
                <a:gridCol w="3048000">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smtClean="0">
                          <a:solidFill>
                            <a:srgbClr val="222222"/>
                          </a:solidFill>
                          <a:effectLst/>
                        </a:rPr>
                        <a:t>CS101</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smtClean="0">
                          <a:solidFill>
                            <a:srgbClr val="222222"/>
                          </a:solidFill>
                          <a:effectLst/>
                        </a:rPr>
                        <a:t>CS152</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smtClean="0">
                          <a:solidFill>
                            <a:srgbClr val="222222"/>
                          </a:solidFill>
                          <a:effectLst/>
                        </a:rPr>
                        <a:t>CS154</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xmlns="" val="84704261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4" name="Rectangle 3"/>
          <p:cNvSpPr/>
          <p:nvPr/>
        </p:nvSpPr>
        <p:spPr>
          <a:xfrm>
            <a:off x="142844" y="714356"/>
            <a:ext cx="8786874"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00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xmlns="" val="3366835948"/>
              </p:ext>
            </p:extLst>
          </p:nvPr>
        </p:nvGraphicFramePr>
        <p:xfrm>
          <a:off x="357158" y="2579376"/>
          <a:ext cx="8429685" cy="1706880"/>
        </p:xfrm>
        <a:graphic>
          <a:graphicData uri="http://schemas.openxmlformats.org/drawingml/2006/table">
            <a:tbl>
              <a:tblPr/>
              <a:tblGrid>
                <a:gridCol w="2809895">
                  <a:extLst>
                    <a:ext uri="{9D8B030D-6E8A-4147-A177-3AD203B41FA5}">
                      <a16:colId xmlns:a16="http://schemas.microsoft.com/office/drawing/2014/main" xmlns="" val="20000"/>
                    </a:ext>
                  </a:extLst>
                </a:gridCol>
                <a:gridCol w="2809895">
                  <a:extLst>
                    <a:ext uri="{9D8B030D-6E8A-4147-A177-3AD203B41FA5}">
                      <a16:colId xmlns:a16="http://schemas.microsoft.com/office/drawing/2014/main" xmlns="" val="20001"/>
                    </a:ext>
                  </a:extLst>
                </a:gridCol>
                <a:gridCol w="2809895">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smtClean="0">
                          <a:solidFill>
                            <a:srgbClr val="222222"/>
                          </a:solidFill>
                          <a:effectLst/>
                        </a:rPr>
                        <a:t>CS101</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smtClean="0">
                          <a:solidFill>
                            <a:srgbClr val="222222"/>
                          </a:solidFill>
                          <a:effectLst/>
                        </a:rPr>
                        <a:t>CS152</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xmlns="" val="10002"/>
                  </a:ext>
                </a:extLst>
              </a:tr>
              <a:tr h="0">
                <a:tc>
                  <a:txBody>
                    <a:bodyPr/>
                    <a:lstStyle/>
                    <a:p>
                      <a:pPr algn="l" fontAlgn="t"/>
                      <a:r>
                        <a:rPr lang="en-US" dirty="0" smtClean="0">
                          <a:solidFill>
                            <a:srgbClr val="222222"/>
                          </a:solidFill>
                          <a:effectLst/>
                        </a:rPr>
                        <a:t>CS154</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642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xmlns="" val="891458083"/>
              </p:ext>
            </p:extLst>
          </p:nvPr>
        </p:nvGraphicFramePr>
        <p:xfrm>
          <a:off x="285720" y="5000636"/>
          <a:ext cx="8572560" cy="1280160"/>
        </p:xfrm>
        <a:graphic>
          <a:graphicData uri="http://schemas.openxmlformats.org/drawingml/2006/table">
            <a:tbl>
              <a:tblPr/>
              <a:tblGrid>
                <a:gridCol w="2857520">
                  <a:extLst>
                    <a:ext uri="{9D8B030D-6E8A-4147-A177-3AD203B41FA5}">
                      <a16:colId xmlns:a16="http://schemas.microsoft.com/office/drawing/2014/main" xmlns="" val="20000"/>
                    </a:ext>
                  </a:extLst>
                </a:gridCol>
                <a:gridCol w="2857520">
                  <a:extLst>
                    <a:ext uri="{9D8B030D-6E8A-4147-A177-3AD203B41FA5}">
                      <a16:colId xmlns:a16="http://schemas.microsoft.com/office/drawing/2014/main" xmlns="" val="20001"/>
                    </a:ext>
                  </a:extLst>
                </a:gridCol>
                <a:gridCol w="2857520">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smtClean="0">
                          <a:solidFill>
                            <a:srgbClr val="222222"/>
                          </a:solidFill>
                          <a:effectLst/>
                        </a:rPr>
                        <a:t>1</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60451415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3" name="Rectangle 2"/>
          <p:cNvSpPr/>
          <p:nvPr/>
        </p:nvSpPr>
        <p:spPr>
          <a:xfrm>
            <a:off x="1249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xmlns="" val="257705354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1793227120"/>
              </p:ext>
            </p:extLst>
          </p:nvPr>
        </p:nvGraphicFramePr>
        <p:xfrm>
          <a:off x="-1" y="3350896"/>
          <a:ext cx="9144002" cy="2711741"/>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xmlns="" val="20000"/>
                    </a:ext>
                  </a:extLst>
                </a:gridCol>
                <a:gridCol w="1925053">
                  <a:extLst>
                    <a:ext uri="{9D8B030D-6E8A-4147-A177-3AD203B41FA5}">
                      <a16:colId xmlns:a16="http://schemas.microsoft.com/office/drawing/2014/main" xmlns="" val="20001"/>
                    </a:ext>
                  </a:extLst>
                </a:gridCol>
                <a:gridCol w="1985211">
                  <a:extLst>
                    <a:ext uri="{9D8B030D-6E8A-4147-A177-3AD203B41FA5}">
                      <a16:colId xmlns:a16="http://schemas.microsoft.com/office/drawing/2014/main" xmlns="" val="20002"/>
                    </a:ext>
                  </a:extLst>
                </a:gridCol>
                <a:gridCol w="1968084">
                  <a:extLst>
                    <a:ext uri="{9D8B030D-6E8A-4147-A177-3AD203B41FA5}">
                      <a16:colId xmlns:a16="http://schemas.microsoft.com/office/drawing/2014/main" xmlns="" val="20003"/>
                    </a:ext>
                  </a:extLst>
                </a:gridCol>
                <a:gridCol w="1521075">
                  <a:extLst>
                    <a:ext uri="{9D8B030D-6E8A-4147-A177-3AD203B41FA5}">
                      <a16:colId xmlns:a16="http://schemas.microsoft.com/office/drawing/2014/main" xmlns="" val="20004"/>
                    </a:ext>
                  </a:extLst>
                </a:gridCol>
              </a:tblGrid>
              <a:tr h="463021">
                <a:tc>
                  <a:txBody>
                    <a:bodyPr/>
                    <a:lstStyle/>
                    <a:p>
                      <a:pPr algn="ctr" fontAlgn="b"/>
                      <a:r>
                        <a:rPr lang="en-US" sz="2000" u="none" strike="noStrike" dirty="0" smtClean="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smtClean="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smtClean="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smtClean="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smtClean="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xmlns="" val="10000"/>
                  </a:ext>
                </a:extLst>
              </a:tr>
              <a:tr h="418121">
                <a:tc>
                  <a:txBody>
                    <a:bodyPr/>
                    <a:lstStyle/>
                    <a:p>
                      <a:pPr algn="l" fontAlgn="b"/>
                      <a:r>
                        <a:rPr lang="en-US" sz="1800" u="none" strike="noStrike" dirty="0" smtClean="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Car, Bus,</a:t>
                      </a:r>
                      <a:r>
                        <a:rPr lang="en-US" sz="1800" u="none" strike="noStrike" baseline="0" dirty="0" smtClean="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Cycle, M</a:t>
                      </a:r>
                      <a:r>
                        <a:rPr lang="en-US" sz="1800" b="0" i="0" u="none" strike="noStrike" dirty="0" smtClean="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xmlns="" val="10001"/>
                  </a:ext>
                </a:extLst>
              </a:tr>
              <a:tr h="418121">
                <a:tc>
                  <a:txBody>
                    <a:bodyPr/>
                    <a:lstStyle/>
                    <a:p>
                      <a:pPr algn="l" fontAlgn="b"/>
                      <a:r>
                        <a:rPr lang="en-US" sz="1800" u="none" strike="noStrike" dirty="0" smtClean="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chemeClr val="dk1"/>
                          </a:solidFill>
                          <a:effectLst/>
                          <a:latin typeface="+mn-lt"/>
                          <a:cs typeface="+mn-cs"/>
                        </a:rPr>
                        <a:t>Shirt,</a:t>
                      </a:r>
                      <a:r>
                        <a:rPr lang="en-US" sz="1800" b="0" i="0" u="none" strike="noStrike" baseline="0" dirty="0" smtClean="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xmlns="" val="10002"/>
                  </a:ext>
                </a:extLst>
              </a:tr>
              <a:tr h="418121">
                <a:tc>
                  <a:txBody>
                    <a:bodyPr/>
                    <a:lstStyle/>
                    <a:p>
                      <a:pPr algn="l" fontAlgn="b"/>
                      <a:r>
                        <a:rPr lang="en-US" sz="1800" u="none" strike="noStrike" dirty="0" smtClean="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Keyboard,</a:t>
                      </a:r>
                      <a:r>
                        <a:rPr lang="en-US" sz="1800" u="none" strike="noStrike" baseline="0" dirty="0" smtClean="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Monitors, Scanners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Scanner,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xmlns="" val="10003"/>
                  </a:ext>
                </a:extLst>
              </a:tr>
              <a:tr h="418121">
                <a:tc>
                  <a:txBody>
                    <a:bodyPr/>
                    <a:lstStyle/>
                    <a:p>
                      <a:pPr algn="l" fontAlgn="b"/>
                      <a:r>
                        <a:rPr lang="en-US" sz="1800" u="none" strike="noStrike" dirty="0" smtClean="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Photos,</a:t>
                      </a:r>
                      <a:r>
                        <a:rPr lang="en-US" sz="1800" u="none" strike="noStrike" baseline="0" dirty="0" smtClean="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Shirt, Pants,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Cycle, Motorcycle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xmlns="" val="10004"/>
                  </a:ext>
                </a:extLst>
              </a:tr>
            </a:tbl>
          </a:graphicData>
        </a:graphic>
      </p:graphicFrame>
      <p:sp>
        <p:nvSpPr>
          <p:cNvPr id="5" name="TextBox 4"/>
          <p:cNvSpPr txBox="1"/>
          <p:nvPr/>
        </p:nvSpPr>
        <p:spPr>
          <a:xfrm>
            <a:off x="171450" y="160338"/>
            <a:ext cx="4482317" cy="400110"/>
          </a:xfrm>
          <a:prstGeom prst="rect">
            <a:avLst/>
          </a:prstGeom>
          <a:noFill/>
        </p:spPr>
        <p:txBody>
          <a:bodyPr wrap="none" rtlCol="0">
            <a:spAutoFit/>
          </a:bodyPr>
          <a:lstStyle/>
          <a:p>
            <a:r>
              <a:rPr lang="en-US" sz="2000" dirty="0" smtClean="0">
                <a:solidFill>
                  <a:srgbClr val="C41A1A"/>
                </a:solidFill>
              </a:rPr>
              <a:t>If this is the data the convert in in 3NF</a:t>
            </a:r>
            <a:endParaRPr lang="en-US" sz="2000" dirty="0">
              <a:solidFill>
                <a:srgbClr val="C41A1A"/>
              </a:solidFill>
            </a:endParaRPr>
          </a:p>
        </p:txBody>
      </p:sp>
      <p:sp>
        <p:nvSpPr>
          <p:cNvPr id="7" name="TextBox 6"/>
          <p:cNvSpPr txBox="1"/>
          <p:nvPr/>
        </p:nvSpPr>
        <p:spPr>
          <a:xfrm>
            <a:off x="171450" y="802721"/>
            <a:ext cx="8743950" cy="2092881"/>
          </a:xfrm>
          <a:prstGeom prst="rect">
            <a:avLst/>
          </a:prstGeom>
          <a:noFill/>
        </p:spPr>
        <p:txBody>
          <a:bodyPr wrap="square" rtlCol="0">
            <a:spAutoFit/>
          </a:bodyPr>
          <a:lstStyle/>
          <a:p>
            <a:r>
              <a:rPr lang="en-US" sz="2000" dirty="0" smtClean="0"/>
              <a:t>Business Rules.</a:t>
            </a:r>
          </a:p>
          <a:p>
            <a:endParaRPr lang="en-US" sz="2000" dirty="0"/>
          </a:p>
          <a:p>
            <a:pPr marL="457200" indent="-457200">
              <a:lnSpc>
                <a:spcPct val="150000"/>
              </a:lnSpc>
              <a:buFont typeface="+mj-lt"/>
              <a:buAutoNum type="arabicPeriod"/>
            </a:pPr>
            <a:r>
              <a:rPr lang="en-US" sz="2000" dirty="0" smtClean="0"/>
              <a:t>A salesman can sale one or many products.</a:t>
            </a:r>
          </a:p>
          <a:p>
            <a:pPr marL="457200" indent="-457200">
              <a:lnSpc>
                <a:spcPct val="150000"/>
              </a:lnSpc>
              <a:buFont typeface="+mj-lt"/>
              <a:buAutoNum type="arabicPeriod"/>
            </a:pPr>
            <a:r>
              <a:rPr lang="en-US" sz="2000" dirty="0" smtClean="0"/>
              <a:t>A salesman can sale a product in one or many regions.</a:t>
            </a:r>
          </a:p>
          <a:p>
            <a:pPr marL="457200" indent="-457200">
              <a:lnSpc>
                <a:spcPct val="150000"/>
              </a:lnSpc>
              <a:buFont typeface="+mj-lt"/>
              <a:buAutoNum type="arabicPeriod"/>
            </a:pPr>
            <a:r>
              <a:rPr lang="en-US" sz="2000" dirty="0" smtClean="0"/>
              <a:t>A product can be sold in one or may regions.</a:t>
            </a:r>
          </a:p>
        </p:txBody>
      </p:sp>
    </p:spTree>
    <p:extLst>
      <p:ext uri="{BB962C8B-B14F-4D97-AF65-F5344CB8AC3E}">
        <p14:creationId xmlns:p14="http://schemas.microsoft.com/office/powerpoint/2010/main" xmlns="" val="140578913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a:t>
            </a:r>
            <a:r>
              <a:rPr lang="en-US"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Structured</a:t>
            </a:r>
            <a:r>
              <a:rPr lang="en-IN"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a:t>
            </a:r>
            <a:r>
              <a:rPr lang="en-IN" sz="2400" i="1" dirty="0" smtClean="0">
                <a:solidFill>
                  <a:srgbClr val="006C86"/>
                </a:solidFill>
                <a:latin typeface="Segoe UI Light" panose="020B0502040204020203" pitchFamily="34" charset="0"/>
                <a:cs typeface="Segoe UI Light" panose="020B0502040204020203" pitchFamily="34" charset="0"/>
              </a:rPr>
              <a:t>not treated </a:t>
            </a:r>
            <a:r>
              <a:rPr lang="en-IN" sz="2400" i="1" dirty="0">
                <a:solidFill>
                  <a:srgbClr val="006C86"/>
                </a:solidFill>
                <a:latin typeface="Segoe UI Light" panose="020B0502040204020203" pitchFamily="34" charset="0"/>
                <a:cs typeface="Segoe UI Light" panose="020B0502040204020203" pitchFamily="34" charset="0"/>
              </a:rPr>
              <a:t>as a blank or 0</a:t>
            </a:r>
            <a:r>
              <a:rPr lang="en-IN" sz="2400" i="1" dirty="0" smtClean="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smtClean="0">
                <a:solidFill>
                  <a:srgbClr val="006C86"/>
                </a:solidFill>
                <a:latin typeface="Segoe UI Light" panose="020B0502040204020203" pitchFamily="34" charset="0"/>
                <a:cs typeface="Segoe UI Light" panose="020B0502040204020203" pitchFamily="34" charset="0"/>
              </a:rPr>
              <a:t>Degree.</a:t>
            </a:r>
            <a:endParaRPr lang="en-IN" sz="2400" b="1" i="1" dirty="0">
              <a:solidFill>
                <a:srgbClr val="006C86"/>
              </a:solidFill>
              <a:latin typeface="Segoe UI Light" panose="020B0502040204020203" pitchFamily="34" charset="0"/>
              <a:cs typeface="Segoe UI Light" panose="020B0502040204020203" pitchFamily="34" charset="0"/>
            </a:endParaRPr>
          </a:p>
        </p:txBody>
      </p:sp>
      <p:sp>
        <p:nvSpPr>
          <p:cNvPr id="4" name="Rectangle 3"/>
          <p:cNvSpPr/>
          <p:nvPr/>
        </p:nvSpPr>
        <p:spPr>
          <a:xfrm>
            <a:off x="214282" y="1071546"/>
            <a:ext cx="8786874" cy="830997"/>
          </a:xfrm>
          <a:prstGeom prst="rect">
            <a:avLst/>
          </a:prstGeom>
        </p:spPr>
        <p:txBody>
          <a:bodyPr wrap="square">
            <a:spAutoFit/>
          </a:bodyPr>
          <a:lstStyle/>
          <a:p>
            <a:r>
              <a:rPr lang="en-US" sz="2400" i="1" dirty="0" smtClean="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a:t>
            </a:r>
            <a:r>
              <a:rPr lang="en-US" sz="2400" b="1" i="1" dirty="0" smtClean="0">
                <a:solidFill>
                  <a:srgbClr val="006C86"/>
                </a:solidFill>
                <a:latin typeface="Segoe UI Light" panose="020B0502040204020203" pitchFamily="34" charset="0"/>
                <a:cs typeface="Segoe UI Light" panose="020B0502040204020203" pitchFamily="34" charset="0"/>
              </a:rPr>
              <a:t>create</a:t>
            </a:r>
            <a:r>
              <a:rPr lang="en-US" sz="2400" i="1" dirty="0" smtClean="0">
                <a:solidFill>
                  <a:srgbClr val="006C86"/>
                </a:solidFill>
                <a:latin typeface="Segoe UI Light" panose="020B0502040204020203" pitchFamily="34" charset="0"/>
                <a:cs typeface="Segoe UI Light" panose="020B0502040204020203" pitchFamily="34" charset="0"/>
              </a:rPr>
              <a:t>, </a:t>
            </a:r>
            <a:r>
              <a:rPr lang="en-US" sz="2400" b="1" i="1" dirty="0" smtClean="0">
                <a:solidFill>
                  <a:srgbClr val="006C86"/>
                </a:solidFill>
                <a:latin typeface="Segoe UI Light" panose="020B0502040204020203" pitchFamily="34" charset="0"/>
                <a:cs typeface="Segoe UI Light" panose="020B0502040204020203" pitchFamily="34" charset="0"/>
              </a:rPr>
              <a:t>maintain</a:t>
            </a:r>
            <a:r>
              <a:rPr lang="en-US" sz="2400" i="1" dirty="0" smtClean="0">
                <a:solidFill>
                  <a:srgbClr val="006C86"/>
                </a:solidFill>
                <a:latin typeface="Segoe UI Light" panose="020B0502040204020203" pitchFamily="34" charset="0"/>
                <a:cs typeface="Segoe UI Light" panose="020B0502040204020203" pitchFamily="34" charset="0"/>
              </a:rPr>
              <a:t> and </a:t>
            </a:r>
            <a:r>
              <a:rPr lang="en-US" sz="2400" b="1" i="1" dirty="0" smtClean="0">
                <a:solidFill>
                  <a:srgbClr val="006C86"/>
                </a:solidFill>
                <a:latin typeface="Segoe UI Light" panose="020B0502040204020203" pitchFamily="34" charset="0"/>
                <a:cs typeface="Segoe UI Light" panose="020B0502040204020203" pitchFamily="34" charset="0"/>
              </a:rPr>
              <a:t>retrieve</a:t>
            </a:r>
            <a:r>
              <a:rPr lang="en-US" sz="2400" i="1" dirty="0" smtClean="0">
                <a:solidFill>
                  <a:srgbClr val="006C86"/>
                </a:solidFill>
                <a:latin typeface="Segoe UI Light" panose="020B0502040204020203" pitchFamily="34" charset="0"/>
                <a:cs typeface="Segoe UI Light" panose="020B0502040204020203" pitchFamily="34" charset="0"/>
              </a:rPr>
              <a:t> the relational database.</a:t>
            </a:r>
            <a:endParaRPr lang="en-US" sz="2400" i="1" dirty="0">
              <a:solidFill>
                <a:srgbClr val="006C86"/>
              </a:solidFill>
              <a:latin typeface="Segoe UI Light" panose="020B0502040204020203" pitchFamily="34" charset="0"/>
              <a:cs typeface="Segoe UI Light" panose="020B0502040204020203" pitchFamily="34" charset="0"/>
            </a:endParaRP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 xmlns:p14="http://schemas.microsoft.com/office/powerpoint/2010/main" val="323412620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a:srcRect/>
          <a:stretch>
            <a:fillRect/>
          </a:stretch>
        </p:blipFill>
        <p:spPr bwMode="auto">
          <a:xfrm>
            <a:off x="1023962" y="2928934"/>
            <a:ext cx="7048500" cy="2762251"/>
          </a:xfrm>
          <a:prstGeom prst="rect">
            <a:avLst/>
          </a:prstGeom>
          <a:noFill/>
        </p:spPr>
      </p:pic>
    </p:spTree>
    <p:extLst>
      <p:ext uri="{BB962C8B-B14F-4D97-AF65-F5344CB8AC3E}">
        <p14:creationId xmlns="" xmlns:p14="http://schemas.microsoft.com/office/powerpoint/2010/main" val="309248581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22777</TotalTime>
  <Words>33176</Words>
  <Application>Microsoft Office PowerPoint</Application>
  <PresentationFormat>On-screen Show (4:3)</PresentationFormat>
  <Paragraphs>4366</Paragraphs>
  <Slides>509</Slides>
  <Notes>9</Notes>
  <HiddenSlides>95</HiddenSlides>
  <MMClips>0</MMClips>
  <ScaleCrop>false</ScaleCrop>
  <HeadingPairs>
    <vt:vector size="4" baseType="variant">
      <vt:variant>
        <vt:lpstr>Theme</vt:lpstr>
      </vt:variant>
      <vt:variant>
        <vt:i4>1</vt:i4>
      </vt:variant>
      <vt:variant>
        <vt:lpstr>Slide Titles</vt:lpstr>
      </vt:variant>
      <vt:variant>
        <vt:i4>509</vt:i4>
      </vt:variant>
    </vt:vector>
  </HeadingPairs>
  <TitlesOfParts>
    <vt:vector size="510" baseType="lpstr">
      <vt:lpstr>Origin</vt:lpstr>
      <vt:lpstr>Database Technologies - MySQL</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Entity Relationship Diagram (ER Diagram)</vt:lpstr>
      <vt:lpstr>Entity Relationship Diagram (ER Diagram)</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Relational Algebra</vt:lpstr>
      <vt:lpstr>SELECT</vt:lpstr>
      <vt:lpstr>SELECT</vt:lpstr>
      <vt:lpstr>PROJECT</vt:lpstr>
      <vt:lpstr>UNION</vt:lpstr>
      <vt:lpstr>Slide 78</vt:lpstr>
      <vt:lpstr>MINUS</vt:lpstr>
      <vt:lpstr>CARTESIAN PRODUCT</vt:lpstr>
      <vt:lpstr>Examples Queries</vt:lpstr>
      <vt:lpstr>Examples Queries</vt:lpstr>
      <vt:lpstr>Slide 83</vt:lpstr>
      <vt:lpstr>Closure of attributes</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ENGINES</vt:lpstr>
      <vt:lpstr>ENGINES</vt:lpstr>
      <vt:lpstr>SHOW ENGINES Syntax</vt:lpstr>
      <vt:lpstr>ENGINES</vt:lpstr>
      <vt:lpstr>Slide 110</vt:lpstr>
      <vt:lpstr>SHOW DATABASES Syntax</vt:lpstr>
      <vt:lpstr>Slide 112</vt:lpstr>
      <vt:lpstr>USE DATABASES Syntax</vt:lpstr>
      <vt:lpstr>Slide 114</vt:lpstr>
      <vt:lpstr>Slide 115</vt:lpstr>
      <vt:lpstr>Slide 116</vt:lpstr>
      <vt:lpstr>Slide 117</vt:lpstr>
      <vt:lpstr>Slide 118</vt:lpstr>
      <vt:lpstr>Information Functions</vt:lpstr>
      <vt:lpstr>Slide 120</vt:lpstr>
      <vt:lpstr>Slide 121</vt:lpstr>
      <vt:lpstr>Slide 122</vt:lpstr>
      <vt:lpstr>Information Functions</vt:lpstr>
      <vt:lpstr>Slide 124</vt:lpstr>
      <vt:lpstr>Slide 125</vt:lpstr>
      <vt:lpstr>Slide 126</vt:lpstr>
      <vt:lpstr>EMP &amp; DEPT Table structure</vt:lpstr>
      <vt:lpstr>SHOW COLUMNS Syntax</vt:lpstr>
      <vt:lpstr>Slide 129</vt:lpstr>
      <vt:lpstr>SHOW TABLES Syntax</vt:lpstr>
      <vt:lpstr>Slide 131</vt:lpstr>
      <vt:lpstr>SHOW TABLES STATUS Syntax</vt:lpstr>
      <vt:lpstr>Slide 133</vt:lpstr>
      <vt:lpstr>SHOW VARIABLES Syntax</vt:lpstr>
      <vt:lpstr>Slide 135</vt:lpstr>
      <vt:lpstr>Slide 136</vt:lpstr>
      <vt:lpstr>Slide 137</vt:lpstr>
      <vt:lpstr>Slide 138</vt:lpstr>
      <vt:lpstr>Slide 139</vt:lpstr>
      <vt:lpstr>SELECT CLAUSE</vt:lpstr>
      <vt:lpstr>Capabilities of    SELECT Statement</vt:lpstr>
      <vt:lpstr>Capabilities of    SELECT Statement</vt:lpstr>
      <vt:lpstr>Capabilities of    SELECT Statement</vt:lpstr>
      <vt:lpstr>Capabilities of    SELECT Statement</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Slide 219</vt:lpstr>
      <vt:lpstr>Slide 220</vt:lpstr>
      <vt:lpstr>Slide 221</vt:lpstr>
      <vt:lpstr>Slide 222</vt:lpstr>
      <vt:lpstr>Slide 223</vt:lpstr>
      <vt:lpstr>There are 3 places where aggregate functions can appear in a query</vt:lpstr>
      <vt:lpstr>Slide 225</vt:lpstr>
      <vt:lpstr>Slide 226</vt:lpstr>
      <vt:lpstr>Slide 227</vt:lpstr>
      <vt:lpstr>Slide 228</vt:lpstr>
      <vt:lpstr>Slide 229</vt:lpstr>
      <vt:lpstr>There are 3 places where aggregate functions can appear in a query</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Slide 324</vt:lpstr>
      <vt:lpstr>Slide 325</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Slide 418</vt:lpstr>
      <vt:lpstr>Slide 419</vt:lpstr>
      <vt:lpstr>Slide 420</vt:lpstr>
      <vt:lpstr>Slide 421</vt:lpstr>
      <vt:lpstr>Slide 422</vt:lpstr>
      <vt:lpstr>SHOW CREATE VIEW Syntax</vt:lpstr>
      <vt:lpstr>Slide 424</vt:lpstr>
      <vt:lpstr>Slide 425</vt:lpstr>
      <vt:lpstr>Slide 426</vt:lpstr>
      <vt:lpstr>Slide 427</vt:lpstr>
      <vt:lpstr>SHOW INDEX Syntax</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lpstr>Slide 496</vt:lpstr>
      <vt:lpstr>Slide 497</vt:lpstr>
      <vt:lpstr>Slide 498</vt:lpstr>
      <vt:lpstr>Slide 499</vt:lpstr>
      <vt:lpstr>Slide 500</vt:lpstr>
      <vt:lpstr>Slide 501</vt:lpstr>
      <vt:lpstr>Slide 502</vt:lpstr>
      <vt:lpstr>Slide 503</vt:lpstr>
      <vt:lpstr>Slide 504</vt:lpstr>
      <vt:lpstr>Slide 505</vt:lpstr>
      <vt:lpstr>Slide 506</vt:lpstr>
      <vt:lpstr>Slide 507</vt:lpstr>
      <vt:lpstr>Slide 508</vt:lpstr>
      <vt:lpstr>Slide 509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4509</cp:revision>
  <dcterms:created xsi:type="dcterms:W3CDTF">2015-10-09T06:09:34Z</dcterms:created>
  <dcterms:modified xsi:type="dcterms:W3CDTF">2019-09-24T04:28:09Z</dcterms:modified>
</cp:coreProperties>
</file>